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72" r:id="rId3"/>
    <p:sldId id="274" r:id="rId4"/>
    <p:sldId id="264" r:id="rId5"/>
    <p:sldId id="263" r:id="rId6"/>
    <p:sldId id="273" r:id="rId7"/>
    <p:sldId id="275" r:id="rId8"/>
    <p:sldId id="271" r:id="rId9"/>
    <p:sldId id="270" r:id="rId10"/>
    <p:sldId id="269"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50000"/>
    <p:restoredTop sz="92971"/>
  </p:normalViewPr>
  <p:slideViewPr>
    <p:cSldViewPr>
      <p:cViewPr varScale="1">
        <p:scale>
          <a:sx n="76" d="100"/>
          <a:sy n="76" d="100"/>
        </p:scale>
        <p:origin x="2155" y="67"/>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418640-E1B3-4F18-8D0F-34C1AA7398A5}" type="datetimeFigureOut">
              <a:rPr lang="en-US" smtClean="0"/>
              <a:t>3/12/2024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929781-5DB3-4ABC-B3C5-E2726F186A31}" type="slidenum">
              <a:rPr lang="en-US" smtClean="0"/>
              <a:t>‹nr.›</a:t>
            </a:fld>
            <a:endParaRPr lang="en-US"/>
          </a:p>
        </p:txBody>
      </p:sp>
    </p:spTree>
    <p:extLst>
      <p:ext uri="{BB962C8B-B14F-4D97-AF65-F5344CB8AC3E}">
        <p14:creationId xmlns:p14="http://schemas.microsoft.com/office/powerpoint/2010/main" val="3237663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Volume is </a:t>
            </a:r>
            <a:r>
              <a:rPr lang="en-US" dirty="0" err="1"/>
              <a:t>een</a:t>
            </a:r>
            <a:r>
              <a:rPr lang="en-US" dirty="0"/>
              <a:t> </a:t>
            </a:r>
            <a:r>
              <a:rPr lang="en-US" dirty="0" err="1"/>
              <a:t>extensieve</a:t>
            </a:r>
            <a:r>
              <a:rPr lang="en-US" dirty="0"/>
              <a:t> </a:t>
            </a:r>
            <a:r>
              <a:rPr lang="en-US" dirty="0" err="1"/>
              <a:t>grootheid</a:t>
            </a:r>
            <a:r>
              <a:rPr lang="en-US" dirty="0"/>
              <a:t>, je </a:t>
            </a:r>
            <a:r>
              <a:rPr lang="en-US" dirty="0" err="1"/>
              <a:t>kunt</a:t>
            </a:r>
            <a:r>
              <a:rPr lang="en-US" dirty="0"/>
              <a:t> volumes van </a:t>
            </a:r>
            <a:r>
              <a:rPr lang="en-US" dirty="0" err="1"/>
              <a:t>hoeveelheden</a:t>
            </a:r>
            <a:r>
              <a:rPr lang="en-US" dirty="0"/>
              <a:t> die je </a:t>
            </a:r>
            <a:r>
              <a:rPr lang="en-US" dirty="0" err="1"/>
              <a:t>bij</a:t>
            </a:r>
            <a:r>
              <a:rPr lang="en-US" dirty="0"/>
              <a:t> </a:t>
            </a:r>
            <a:r>
              <a:rPr lang="en-US" dirty="0" err="1"/>
              <a:t>elkaar</a:t>
            </a:r>
            <a:r>
              <a:rPr lang="en-US" dirty="0"/>
              <a:t> </a:t>
            </a:r>
            <a:r>
              <a:rPr lang="en-US" dirty="0" err="1"/>
              <a:t>voegt</a:t>
            </a:r>
            <a:r>
              <a:rPr lang="en-US" dirty="0"/>
              <a:t>, </a:t>
            </a:r>
            <a:r>
              <a:rPr lang="en-US" dirty="0" err="1"/>
              <a:t>optellen</a:t>
            </a:r>
            <a:r>
              <a:rPr lang="en-US" dirty="0"/>
              <a:t>.</a:t>
            </a:r>
          </a:p>
        </p:txBody>
      </p:sp>
      <p:sp>
        <p:nvSpPr>
          <p:cNvPr id="4" name="Tijdelijke aanduiding voor dianummer 3"/>
          <p:cNvSpPr>
            <a:spLocks noGrp="1"/>
          </p:cNvSpPr>
          <p:nvPr>
            <p:ph type="sldNum" sz="quarter" idx="10"/>
          </p:nvPr>
        </p:nvSpPr>
        <p:spPr/>
        <p:txBody>
          <a:bodyPr/>
          <a:lstStyle/>
          <a:p>
            <a:fld id="{DA929781-5DB3-4ABC-B3C5-E2726F186A31}" type="slidenum">
              <a:rPr lang="en-US" smtClean="0"/>
              <a:t>1</a:t>
            </a:fld>
            <a:endParaRPr lang="en-US"/>
          </a:p>
        </p:txBody>
      </p:sp>
    </p:spTree>
    <p:extLst>
      <p:ext uri="{BB962C8B-B14F-4D97-AF65-F5344CB8AC3E}">
        <p14:creationId xmlns:p14="http://schemas.microsoft.com/office/powerpoint/2010/main" val="17674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Massa is </a:t>
            </a:r>
            <a:r>
              <a:rPr lang="en-US" dirty="0" err="1"/>
              <a:t>een</a:t>
            </a:r>
            <a:r>
              <a:rPr lang="en-US" dirty="0"/>
              <a:t> </a:t>
            </a:r>
            <a:r>
              <a:rPr lang="en-US" dirty="0" err="1"/>
              <a:t>extensieve</a:t>
            </a:r>
            <a:r>
              <a:rPr lang="en-US" dirty="0"/>
              <a:t> </a:t>
            </a:r>
            <a:r>
              <a:rPr lang="en-US" dirty="0" err="1"/>
              <a:t>grootheid</a:t>
            </a:r>
            <a:r>
              <a:rPr lang="en-US" dirty="0"/>
              <a:t>, je </a:t>
            </a:r>
            <a:r>
              <a:rPr lang="en-US" dirty="0" err="1"/>
              <a:t>kunt</a:t>
            </a:r>
            <a:r>
              <a:rPr lang="en-US" dirty="0"/>
              <a:t> </a:t>
            </a:r>
            <a:r>
              <a:rPr lang="en-US" dirty="0" err="1"/>
              <a:t>massa’s</a:t>
            </a:r>
            <a:r>
              <a:rPr lang="en-US" dirty="0"/>
              <a:t> van </a:t>
            </a:r>
            <a:r>
              <a:rPr lang="en-US" dirty="0" err="1"/>
              <a:t>hoeveelheden</a:t>
            </a:r>
            <a:r>
              <a:rPr lang="en-US" dirty="0"/>
              <a:t> die je </a:t>
            </a:r>
            <a:r>
              <a:rPr lang="en-US" dirty="0" err="1"/>
              <a:t>bij</a:t>
            </a:r>
            <a:r>
              <a:rPr lang="en-US" dirty="0"/>
              <a:t> </a:t>
            </a:r>
            <a:r>
              <a:rPr lang="en-US" dirty="0" err="1"/>
              <a:t>elkaar</a:t>
            </a:r>
            <a:r>
              <a:rPr lang="en-US" dirty="0"/>
              <a:t> </a:t>
            </a:r>
            <a:r>
              <a:rPr lang="en-US" dirty="0" err="1"/>
              <a:t>voegt</a:t>
            </a:r>
            <a:r>
              <a:rPr lang="en-US" dirty="0"/>
              <a:t> </a:t>
            </a:r>
            <a:r>
              <a:rPr lang="en-US" dirty="0" err="1"/>
              <a:t>optellen</a:t>
            </a:r>
            <a:r>
              <a:rPr lang="en-US" dirty="0"/>
              <a:t>.</a:t>
            </a:r>
          </a:p>
        </p:txBody>
      </p:sp>
      <p:sp>
        <p:nvSpPr>
          <p:cNvPr id="4" name="Tijdelijke aanduiding voor dianummer 3"/>
          <p:cNvSpPr>
            <a:spLocks noGrp="1"/>
          </p:cNvSpPr>
          <p:nvPr>
            <p:ph type="sldNum" sz="quarter" idx="10"/>
          </p:nvPr>
        </p:nvSpPr>
        <p:spPr/>
        <p:txBody>
          <a:bodyPr/>
          <a:lstStyle/>
          <a:p>
            <a:fld id="{DA929781-5DB3-4ABC-B3C5-E2726F186A31}" type="slidenum">
              <a:rPr lang="en-US" smtClean="0"/>
              <a:t>2</a:t>
            </a:fld>
            <a:endParaRPr lang="en-US"/>
          </a:p>
        </p:txBody>
      </p:sp>
    </p:spTree>
    <p:extLst>
      <p:ext uri="{BB962C8B-B14F-4D97-AF65-F5344CB8AC3E}">
        <p14:creationId xmlns:p14="http://schemas.microsoft.com/office/powerpoint/2010/main" val="2474273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err="1"/>
              <a:t>Temperatuur</a:t>
            </a:r>
            <a:r>
              <a:rPr lang="en-US" dirty="0"/>
              <a:t> is </a:t>
            </a:r>
            <a:r>
              <a:rPr lang="en-US" dirty="0" err="1"/>
              <a:t>een</a:t>
            </a:r>
            <a:r>
              <a:rPr lang="en-US" dirty="0"/>
              <a:t> </a:t>
            </a:r>
            <a:r>
              <a:rPr lang="en-US" dirty="0" err="1"/>
              <a:t>intensieve</a:t>
            </a:r>
            <a:r>
              <a:rPr lang="en-US" dirty="0"/>
              <a:t> </a:t>
            </a:r>
            <a:r>
              <a:rPr lang="en-US" dirty="0" err="1"/>
              <a:t>variabele</a:t>
            </a:r>
            <a:r>
              <a:rPr lang="en-US" dirty="0"/>
              <a:t> je </a:t>
            </a:r>
            <a:r>
              <a:rPr lang="en-US" dirty="0" err="1"/>
              <a:t>kunt</a:t>
            </a:r>
            <a:r>
              <a:rPr lang="en-US" dirty="0"/>
              <a:t> temperature van </a:t>
            </a:r>
            <a:r>
              <a:rPr lang="en-US" dirty="0" err="1"/>
              <a:t>hoeveelheden</a:t>
            </a:r>
            <a:r>
              <a:rPr lang="en-US" dirty="0"/>
              <a:t> die je </a:t>
            </a:r>
            <a:r>
              <a:rPr lang="en-US" dirty="0" err="1"/>
              <a:t>bij</a:t>
            </a:r>
            <a:r>
              <a:rPr lang="en-US" dirty="0"/>
              <a:t> </a:t>
            </a:r>
            <a:r>
              <a:rPr lang="en-US" dirty="0" err="1"/>
              <a:t>elkaar</a:t>
            </a:r>
            <a:r>
              <a:rPr lang="en-US" dirty="0"/>
              <a:t> </a:t>
            </a:r>
            <a:r>
              <a:rPr lang="en-US" dirty="0" err="1"/>
              <a:t>voegt</a:t>
            </a:r>
            <a:r>
              <a:rPr lang="en-US" dirty="0"/>
              <a:t> NIET zo maar </a:t>
            </a:r>
            <a:r>
              <a:rPr lang="en-US" dirty="0" err="1"/>
              <a:t>optellen</a:t>
            </a:r>
            <a:r>
              <a:rPr lang="en-US" dirty="0"/>
              <a:t>. </a:t>
            </a:r>
            <a:r>
              <a:rPr lang="en-US" dirty="0" err="1"/>
              <a:t>Leerlingen</a:t>
            </a:r>
            <a:r>
              <a:rPr lang="en-US" dirty="0"/>
              <a:t> </a:t>
            </a:r>
            <a:r>
              <a:rPr lang="en-US" dirty="0" err="1"/>
              <a:t>zien</a:t>
            </a:r>
            <a:r>
              <a:rPr lang="en-US" dirty="0"/>
              <a:t> </a:t>
            </a:r>
            <a:r>
              <a:rPr lang="en-US" dirty="0" err="1"/>
              <a:t>dat</a:t>
            </a:r>
            <a:r>
              <a:rPr lang="en-US" dirty="0"/>
              <a:t> </a:t>
            </a:r>
            <a:r>
              <a:rPr lang="en-US" dirty="0" err="1"/>
              <a:t>vaak</a:t>
            </a:r>
            <a:r>
              <a:rPr lang="en-US" dirty="0"/>
              <a:t> </a:t>
            </a:r>
            <a:r>
              <a:rPr lang="en-US" dirty="0" err="1"/>
              <a:t>anders</a:t>
            </a:r>
            <a:r>
              <a:rPr lang="en-US" dirty="0"/>
              <a:t>, </a:t>
            </a:r>
            <a:r>
              <a:rPr lang="en-US" dirty="0" err="1"/>
              <a:t>vooral</a:t>
            </a:r>
            <a:r>
              <a:rPr lang="en-US" dirty="0"/>
              <a:t> </a:t>
            </a:r>
            <a:r>
              <a:rPr lang="en-US" dirty="0" err="1"/>
              <a:t>als</a:t>
            </a:r>
            <a:r>
              <a:rPr lang="en-US" dirty="0"/>
              <a:t> </a:t>
            </a:r>
            <a:r>
              <a:rPr lang="en-US" dirty="0" err="1"/>
              <a:t>ze</a:t>
            </a:r>
            <a:r>
              <a:rPr lang="en-US" dirty="0"/>
              <a:t> </a:t>
            </a:r>
            <a:r>
              <a:rPr lang="en-US" dirty="0" err="1"/>
              <a:t>niet</a:t>
            </a:r>
            <a:r>
              <a:rPr lang="en-US" dirty="0"/>
              <a:t> even </a:t>
            </a:r>
            <a:r>
              <a:rPr lang="en-US" dirty="0" err="1"/>
              <a:t>nadenken</a:t>
            </a:r>
            <a:r>
              <a:rPr lang="en-US" dirty="0"/>
              <a:t>. </a:t>
            </a:r>
            <a:r>
              <a:rPr lang="en-US" dirty="0" err="1"/>
              <a:t>Goed</a:t>
            </a:r>
            <a:r>
              <a:rPr lang="en-US" dirty="0"/>
              <a:t> om </a:t>
            </a:r>
            <a:r>
              <a:rPr lang="en-US" dirty="0" err="1"/>
              <a:t>ze</a:t>
            </a:r>
            <a:r>
              <a:rPr lang="en-US" dirty="0"/>
              <a:t> </a:t>
            </a:r>
            <a:r>
              <a:rPr lang="en-US" dirty="0" err="1"/>
              <a:t>hiermee</a:t>
            </a:r>
            <a:r>
              <a:rPr lang="en-US" dirty="0"/>
              <a:t> </a:t>
            </a:r>
            <a:r>
              <a:rPr lang="en-US" dirty="0" err="1"/>
              <a:t>te</a:t>
            </a:r>
            <a:r>
              <a:rPr lang="en-US" dirty="0"/>
              <a:t> </a:t>
            </a:r>
            <a:r>
              <a:rPr lang="en-US" dirty="0" err="1"/>
              <a:t>confronteren</a:t>
            </a:r>
            <a:r>
              <a:rPr lang="en-US" dirty="0"/>
              <a:t>.</a:t>
            </a:r>
          </a:p>
        </p:txBody>
      </p:sp>
      <p:sp>
        <p:nvSpPr>
          <p:cNvPr id="4" name="Tijdelijke aanduiding voor dianummer 3"/>
          <p:cNvSpPr>
            <a:spLocks noGrp="1"/>
          </p:cNvSpPr>
          <p:nvPr>
            <p:ph type="sldNum" sz="quarter" idx="10"/>
          </p:nvPr>
        </p:nvSpPr>
        <p:spPr/>
        <p:txBody>
          <a:bodyPr/>
          <a:lstStyle/>
          <a:p>
            <a:fld id="{DA929781-5DB3-4ABC-B3C5-E2726F186A31}" type="slidenum">
              <a:rPr lang="en-US" smtClean="0"/>
              <a:t>3</a:t>
            </a:fld>
            <a:endParaRPr lang="en-US"/>
          </a:p>
        </p:txBody>
      </p:sp>
    </p:spTree>
    <p:extLst>
      <p:ext uri="{BB962C8B-B14F-4D97-AF65-F5344CB8AC3E}">
        <p14:creationId xmlns:p14="http://schemas.microsoft.com/office/powerpoint/2010/main" val="483856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err="1"/>
              <a:t>Als</a:t>
            </a:r>
            <a:r>
              <a:rPr lang="en-US" dirty="0"/>
              <a:t> </a:t>
            </a:r>
            <a:r>
              <a:rPr lang="en-US" dirty="0" err="1"/>
              <a:t>temperaturen</a:t>
            </a:r>
            <a:r>
              <a:rPr lang="en-US" dirty="0"/>
              <a:t> </a:t>
            </a:r>
            <a:r>
              <a:rPr lang="en-US" dirty="0" err="1"/>
              <a:t>inderdaad</a:t>
            </a:r>
            <a:r>
              <a:rPr lang="en-US" dirty="0"/>
              <a:t> </a:t>
            </a:r>
            <a:r>
              <a:rPr lang="en-US" dirty="0" err="1"/>
              <a:t>zouden</a:t>
            </a:r>
            <a:r>
              <a:rPr lang="en-US" dirty="0"/>
              <a:t> </a:t>
            </a:r>
            <a:r>
              <a:rPr lang="en-US" dirty="0" err="1"/>
              <a:t>optellen</a:t>
            </a:r>
            <a:r>
              <a:rPr lang="en-US" dirty="0"/>
              <a:t>, </a:t>
            </a:r>
            <a:r>
              <a:rPr lang="en-US" dirty="0" err="1"/>
              <a:t>dan</a:t>
            </a:r>
            <a:r>
              <a:rPr lang="en-US" dirty="0"/>
              <a:t> </a:t>
            </a:r>
            <a:r>
              <a:rPr lang="en-US" dirty="0" err="1"/>
              <a:t>zou</a:t>
            </a:r>
            <a:r>
              <a:rPr lang="en-US" dirty="0"/>
              <a:t> water </a:t>
            </a:r>
            <a:r>
              <a:rPr lang="en-US" dirty="0" err="1"/>
              <a:t>koken</a:t>
            </a:r>
            <a:r>
              <a:rPr lang="en-US" dirty="0"/>
              <a:t> </a:t>
            </a:r>
            <a:r>
              <a:rPr lang="en-US" dirty="0" err="1"/>
              <a:t>geen</a:t>
            </a:r>
            <a:r>
              <a:rPr lang="en-US" dirty="0"/>
              <a:t> </a:t>
            </a:r>
            <a:r>
              <a:rPr lang="en-US" dirty="0" err="1"/>
              <a:t>energie</a:t>
            </a:r>
            <a:r>
              <a:rPr lang="en-US" dirty="0"/>
              <a:t> </a:t>
            </a:r>
            <a:r>
              <a:rPr lang="en-US" dirty="0" err="1"/>
              <a:t>kosten</a:t>
            </a:r>
            <a:r>
              <a:rPr lang="en-US" dirty="0"/>
              <a:t>. Absurd </a:t>
            </a:r>
            <a:r>
              <a:rPr lang="en-US" dirty="0" err="1"/>
              <a:t>dus</a:t>
            </a:r>
            <a:r>
              <a:rPr lang="en-US" dirty="0"/>
              <a:t>, maar </a:t>
            </a:r>
            <a:r>
              <a:rPr lang="en-US" dirty="0" err="1"/>
              <a:t>sommige</a:t>
            </a:r>
            <a:r>
              <a:rPr lang="en-US" dirty="0"/>
              <a:t> </a:t>
            </a:r>
            <a:r>
              <a:rPr lang="en-US" dirty="0" err="1"/>
              <a:t>leerlingen</a:t>
            </a:r>
            <a:r>
              <a:rPr lang="en-US" dirty="0"/>
              <a:t> </a:t>
            </a:r>
            <a:r>
              <a:rPr lang="en-US" dirty="0" err="1"/>
              <a:t>stinken</a:t>
            </a:r>
            <a:r>
              <a:rPr lang="en-US" dirty="0"/>
              <a:t> </a:t>
            </a:r>
            <a:r>
              <a:rPr lang="en-US" dirty="0" err="1"/>
              <a:t>erin</a:t>
            </a:r>
            <a:r>
              <a:rPr lang="en-US" dirty="0"/>
              <a:t>. </a:t>
            </a:r>
            <a:r>
              <a:rPr lang="en-US" dirty="0" err="1"/>
              <a:t>Niet</a:t>
            </a:r>
            <a:r>
              <a:rPr lang="en-US" dirty="0"/>
              <a:t> </a:t>
            </a:r>
            <a:r>
              <a:rPr lang="en-US" dirty="0" err="1"/>
              <a:t>fout</a:t>
            </a:r>
            <a:r>
              <a:rPr lang="en-US" dirty="0"/>
              <a:t> </a:t>
            </a:r>
            <a:r>
              <a:rPr lang="en-US" dirty="0" err="1"/>
              <a:t>dus</a:t>
            </a:r>
            <a:r>
              <a:rPr lang="en-US" dirty="0"/>
              <a:t> om ze even met </a:t>
            </a:r>
            <a:r>
              <a:rPr lang="en-US" dirty="0" err="1"/>
              <a:t>deze</a:t>
            </a:r>
            <a:r>
              <a:rPr lang="en-US" dirty="0"/>
              <a:t> </a:t>
            </a:r>
            <a:r>
              <a:rPr lang="en-US" dirty="0" err="1"/>
              <a:t>neiging</a:t>
            </a:r>
            <a:r>
              <a:rPr lang="en-US" dirty="0"/>
              <a:t> de </a:t>
            </a:r>
            <a:r>
              <a:rPr lang="en-US" dirty="0" err="1"/>
              <a:t>fout</a:t>
            </a:r>
            <a:r>
              <a:rPr lang="en-US" dirty="0"/>
              <a:t> in </a:t>
            </a:r>
            <a:r>
              <a:rPr lang="en-US" dirty="0" err="1"/>
              <a:t>te</a:t>
            </a:r>
            <a:r>
              <a:rPr lang="en-US" dirty="0"/>
              <a:t> </a:t>
            </a:r>
            <a:r>
              <a:rPr lang="en-US" dirty="0" err="1"/>
              <a:t>gaan</a:t>
            </a:r>
            <a:r>
              <a:rPr lang="en-US" dirty="0"/>
              <a:t> </a:t>
            </a:r>
            <a:r>
              <a:rPr lang="en-US" dirty="0" err="1"/>
              <a:t>te</a:t>
            </a:r>
            <a:r>
              <a:rPr lang="en-US" dirty="0"/>
              <a:t> </a:t>
            </a:r>
            <a:r>
              <a:rPr lang="en-US" dirty="0" err="1"/>
              <a:t>confronteren</a:t>
            </a:r>
            <a:r>
              <a:rPr lang="en-US" dirty="0"/>
              <a:t>. Als remediatie </a:t>
            </a:r>
            <a:r>
              <a:rPr lang="en-US" dirty="0" err="1"/>
              <a:t>meteen</a:t>
            </a:r>
            <a:r>
              <a:rPr lang="en-US" dirty="0"/>
              <a:t> </a:t>
            </a:r>
            <a:r>
              <a:rPr lang="en-US" dirty="0" err="1"/>
              <a:t>ook</a:t>
            </a:r>
            <a:r>
              <a:rPr lang="en-US" dirty="0"/>
              <a:t> </a:t>
            </a:r>
            <a:r>
              <a:rPr lang="en-US" dirty="0" err="1"/>
              <a:t>als</a:t>
            </a:r>
            <a:r>
              <a:rPr lang="en-US" dirty="0"/>
              <a:t> </a:t>
            </a:r>
            <a:r>
              <a:rPr lang="en-US" dirty="0" err="1"/>
              <a:t>demonstratie</a:t>
            </a:r>
            <a:r>
              <a:rPr lang="en-US" dirty="0"/>
              <a:t> </a:t>
            </a:r>
            <a:r>
              <a:rPr lang="en-US" dirty="0" err="1"/>
              <a:t>uitvoeren</a:t>
            </a:r>
            <a:r>
              <a:rPr lang="en-US" dirty="0"/>
              <a:t>, </a:t>
            </a:r>
            <a:r>
              <a:rPr lang="en-US" dirty="0" err="1"/>
              <a:t>bv</a:t>
            </a:r>
            <a:r>
              <a:rPr lang="en-US" dirty="0"/>
              <a:t> 5 </a:t>
            </a:r>
            <a:r>
              <a:rPr lang="en-US" dirty="0" err="1"/>
              <a:t>gelijke</a:t>
            </a:r>
            <a:r>
              <a:rPr lang="en-US" dirty="0"/>
              <a:t> </a:t>
            </a:r>
            <a:r>
              <a:rPr lang="en-US" dirty="0" err="1"/>
              <a:t>hoeveelheden</a:t>
            </a:r>
            <a:r>
              <a:rPr lang="en-US" dirty="0"/>
              <a:t> </a:t>
            </a:r>
            <a:r>
              <a:rPr lang="en-US" dirty="0" err="1"/>
              <a:t>kraanwater</a:t>
            </a:r>
            <a:r>
              <a:rPr lang="en-US" dirty="0"/>
              <a:t> van 20 </a:t>
            </a:r>
            <a:r>
              <a:rPr lang="en-US" dirty="0" err="1"/>
              <a:t>graden</a:t>
            </a:r>
            <a:r>
              <a:rPr lang="en-US" dirty="0"/>
              <a:t> </a:t>
            </a:r>
            <a:r>
              <a:rPr lang="en-US" dirty="0" err="1"/>
              <a:t>samen</a:t>
            </a:r>
            <a:r>
              <a:rPr lang="en-US" dirty="0"/>
              <a:t> </a:t>
            </a:r>
            <a:r>
              <a:rPr lang="en-US" dirty="0" err="1"/>
              <a:t>voegen</a:t>
            </a:r>
            <a:r>
              <a:rPr lang="en-US" dirty="0"/>
              <a:t>, het </a:t>
            </a:r>
            <a:r>
              <a:rPr lang="en-US" dirty="0" err="1"/>
              <a:t>kookt</a:t>
            </a:r>
            <a:r>
              <a:rPr lang="en-US" dirty="0"/>
              <a:t> </a:t>
            </a:r>
            <a:r>
              <a:rPr lang="en-US" dirty="0" err="1"/>
              <a:t>niet</a:t>
            </a:r>
            <a:r>
              <a:rPr lang="en-US" dirty="0"/>
              <a:t>!!</a:t>
            </a:r>
          </a:p>
        </p:txBody>
      </p:sp>
      <p:sp>
        <p:nvSpPr>
          <p:cNvPr id="4" name="Tijdelijke aanduiding voor dianummer 3"/>
          <p:cNvSpPr>
            <a:spLocks noGrp="1"/>
          </p:cNvSpPr>
          <p:nvPr>
            <p:ph type="sldNum" sz="quarter" idx="10"/>
          </p:nvPr>
        </p:nvSpPr>
        <p:spPr/>
        <p:txBody>
          <a:bodyPr/>
          <a:lstStyle/>
          <a:p>
            <a:fld id="{DA929781-5DB3-4ABC-B3C5-E2726F186A31}" type="slidenum">
              <a:rPr lang="en-US" smtClean="0"/>
              <a:t>4</a:t>
            </a:fld>
            <a:endParaRPr lang="en-US"/>
          </a:p>
        </p:txBody>
      </p:sp>
    </p:spTree>
    <p:extLst>
      <p:ext uri="{BB962C8B-B14F-4D97-AF65-F5344CB8AC3E}">
        <p14:creationId xmlns:p14="http://schemas.microsoft.com/office/powerpoint/2010/main" val="2511990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Leerlingen die temperaturen optellen, trekken ze ook af. Temperatuur is een intensieve grootheid, NIET afhankelijk van de hoeveelheid materie. Als je dus een deel van het water neemt, dan is dat nog steeds 60 graden. Massa en volume zijn extensieve grootheden, die zijn wel afhankelijk van hoeveelheid en halveren in dit geval wel.</a:t>
            </a:r>
          </a:p>
        </p:txBody>
      </p:sp>
      <p:sp>
        <p:nvSpPr>
          <p:cNvPr id="4" name="Tijdelijke aanduiding voor dianummer 3"/>
          <p:cNvSpPr>
            <a:spLocks noGrp="1"/>
          </p:cNvSpPr>
          <p:nvPr>
            <p:ph type="sldNum" sz="quarter" idx="5"/>
          </p:nvPr>
        </p:nvSpPr>
        <p:spPr/>
        <p:txBody>
          <a:bodyPr/>
          <a:lstStyle/>
          <a:p>
            <a:fld id="{DA929781-5DB3-4ABC-B3C5-E2726F186A31}" type="slidenum">
              <a:rPr lang="en-US" smtClean="0"/>
              <a:t>5</a:t>
            </a:fld>
            <a:endParaRPr lang="en-US"/>
          </a:p>
        </p:txBody>
      </p:sp>
    </p:spTree>
    <p:extLst>
      <p:ext uri="{BB962C8B-B14F-4D97-AF65-F5344CB8AC3E}">
        <p14:creationId xmlns:p14="http://schemas.microsoft.com/office/powerpoint/2010/main" val="2766001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A929781-5DB3-4ABC-B3C5-E2726F186A31}" type="slidenum">
              <a:rPr lang="en-US" smtClean="0"/>
              <a:t>6</a:t>
            </a:fld>
            <a:endParaRPr lang="en-US"/>
          </a:p>
        </p:txBody>
      </p:sp>
    </p:spTree>
    <p:extLst>
      <p:ext uri="{BB962C8B-B14F-4D97-AF65-F5344CB8AC3E}">
        <p14:creationId xmlns:p14="http://schemas.microsoft.com/office/powerpoint/2010/main" val="595207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De </a:t>
            </a:r>
            <a:r>
              <a:rPr lang="en-US" dirty="0" err="1"/>
              <a:t>eindtemperatuur</a:t>
            </a:r>
            <a:r>
              <a:rPr lang="en-US" dirty="0"/>
              <a:t> </a:t>
            </a:r>
            <a:r>
              <a:rPr lang="en-US" dirty="0" err="1"/>
              <a:t>wordt</a:t>
            </a:r>
            <a:r>
              <a:rPr lang="en-US" dirty="0"/>
              <a:t> </a:t>
            </a:r>
            <a:r>
              <a:rPr lang="en-US" dirty="0" err="1"/>
              <a:t>niet</a:t>
            </a:r>
            <a:r>
              <a:rPr lang="en-US" dirty="0"/>
              <a:t> 50 </a:t>
            </a:r>
            <a:r>
              <a:rPr lang="en-US" dirty="0" err="1"/>
              <a:t>graden</a:t>
            </a:r>
            <a:r>
              <a:rPr lang="en-US" dirty="0"/>
              <a:t>, maar 25, er </a:t>
            </a:r>
            <a:r>
              <a:rPr lang="en-US" dirty="0" err="1"/>
              <a:t>wordt</a:t>
            </a:r>
            <a:r>
              <a:rPr lang="en-US" dirty="0"/>
              <a:t> </a:t>
            </a:r>
            <a:r>
              <a:rPr lang="en-US" dirty="0" err="1"/>
              <a:t>gemiddeld</a:t>
            </a:r>
            <a:r>
              <a:rPr lang="en-US" dirty="0"/>
              <a:t>.</a:t>
            </a:r>
          </a:p>
        </p:txBody>
      </p:sp>
      <p:sp>
        <p:nvSpPr>
          <p:cNvPr id="4" name="Tijdelijke aanduiding voor dianummer 3"/>
          <p:cNvSpPr>
            <a:spLocks noGrp="1"/>
          </p:cNvSpPr>
          <p:nvPr>
            <p:ph type="sldNum" sz="quarter" idx="10"/>
          </p:nvPr>
        </p:nvSpPr>
        <p:spPr/>
        <p:txBody>
          <a:bodyPr/>
          <a:lstStyle/>
          <a:p>
            <a:fld id="{DA929781-5DB3-4ABC-B3C5-E2726F186A31}" type="slidenum">
              <a:rPr lang="en-US" smtClean="0"/>
              <a:t>8</a:t>
            </a:fld>
            <a:endParaRPr lang="en-US"/>
          </a:p>
        </p:txBody>
      </p:sp>
    </p:spTree>
    <p:extLst>
      <p:ext uri="{BB962C8B-B14F-4D97-AF65-F5344CB8AC3E}">
        <p14:creationId xmlns:p14="http://schemas.microsoft.com/office/powerpoint/2010/main" val="2810280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En nu wordt het een gewogen gemiddelde, dichter bij 20 dan bij 50, 30 in dit geval.</a:t>
            </a:r>
          </a:p>
        </p:txBody>
      </p:sp>
      <p:sp>
        <p:nvSpPr>
          <p:cNvPr id="4" name="Tijdelijke aanduiding voor dianummer 3"/>
          <p:cNvSpPr>
            <a:spLocks noGrp="1"/>
          </p:cNvSpPr>
          <p:nvPr>
            <p:ph type="sldNum" sz="quarter" idx="5"/>
          </p:nvPr>
        </p:nvSpPr>
        <p:spPr/>
        <p:txBody>
          <a:bodyPr/>
          <a:lstStyle/>
          <a:p>
            <a:fld id="{DA929781-5DB3-4ABC-B3C5-E2726F186A31}" type="slidenum">
              <a:rPr lang="en-US" smtClean="0"/>
              <a:t>9</a:t>
            </a:fld>
            <a:endParaRPr lang="en-US"/>
          </a:p>
        </p:txBody>
      </p:sp>
    </p:spTree>
    <p:extLst>
      <p:ext uri="{BB962C8B-B14F-4D97-AF65-F5344CB8AC3E}">
        <p14:creationId xmlns:p14="http://schemas.microsoft.com/office/powerpoint/2010/main" val="2017208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Leerlingen die temperaturen optellen, trekken ze ook af. Temperatuur is een intensieve grootheid, NIET afhankelijk van de hoeveelheid materie. Als je dus een deel van het water neemt, dan is dat nog steeds 60 graden. Massa en volume zijn extensieve grootheden, die zijn wel afhankelijk van hoeveelheid. </a:t>
            </a:r>
          </a:p>
        </p:txBody>
      </p:sp>
      <p:sp>
        <p:nvSpPr>
          <p:cNvPr id="4" name="Tijdelijke aanduiding voor dianummer 3"/>
          <p:cNvSpPr>
            <a:spLocks noGrp="1"/>
          </p:cNvSpPr>
          <p:nvPr>
            <p:ph type="sldNum" sz="quarter" idx="5"/>
          </p:nvPr>
        </p:nvSpPr>
        <p:spPr/>
        <p:txBody>
          <a:bodyPr/>
          <a:lstStyle/>
          <a:p>
            <a:fld id="{DA929781-5DB3-4ABC-B3C5-E2726F186A31}" type="slidenum">
              <a:rPr lang="en-US" smtClean="0"/>
              <a:t>10</a:t>
            </a:fld>
            <a:endParaRPr lang="en-US"/>
          </a:p>
        </p:txBody>
      </p:sp>
    </p:spTree>
    <p:extLst>
      <p:ext uri="{BB962C8B-B14F-4D97-AF65-F5344CB8AC3E}">
        <p14:creationId xmlns:p14="http://schemas.microsoft.com/office/powerpoint/2010/main" val="1632191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6534B7-28C0-43C6-9C55-1502700DC1EC}"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A5ED6-E9B4-4D5A-87C3-EB2C51188742}" type="slidenum">
              <a:rPr lang="en-US" smtClean="0"/>
              <a:t>‹nr.›</a:t>
            </a:fld>
            <a:endParaRPr lang="en-US"/>
          </a:p>
        </p:txBody>
      </p:sp>
    </p:spTree>
    <p:extLst>
      <p:ext uri="{BB962C8B-B14F-4D97-AF65-F5344CB8AC3E}">
        <p14:creationId xmlns:p14="http://schemas.microsoft.com/office/powerpoint/2010/main" val="2937716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6534B7-28C0-43C6-9C55-1502700DC1EC}"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A5ED6-E9B4-4D5A-87C3-EB2C51188742}" type="slidenum">
              <a:rPr lang="en-US" smtClean="0"/>
              <a:t>‹nr.›</a:t>
            </a:fld>
            <a:endParaRPr lang="en-US"/>
          </a:p>
        </p:txBody>
      </p:sp>
    </p:spTree>
    <p:extLst>
      <p:ext uri="{BB962C8B-B14F-4D97-AF65-F5344CB8AC3E}">
        <p14:creationId xmlns:p14="http://schemas.microsoft.com/office/powerpoint/2010/main" val="3418366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6534B7-28C0-43C6-9C55-1502700DC1EC}"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A5ED6-E9B4-4D5A-87C3-EB2C51188742}" type="slidenum">
              <a:rPr lang="en-US" smtClean="0"/>
              <a:t>‹nr.›</a:t>
            </a:fld>
            <a:endParaRPr lang="en-US"/>
          </a:p>
        </p:txBody>
      </p:sp>
    </p:spTree>
    <p:extLst>
      <p:ext uri="{BB962C8B-B14F-4D97-AF65-F5344CB8AC3E}">
        <p14:creationId xmlns:p14="http://schemas.microsoft.com/office/powerpoint/2010/main" val="2836763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6534B7-28C0-43C6-9C55-1502700DC1EC}"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A5ED6-E9B4-4D5A-87C3-EB2C51188742}" type="slidenum">
              <a:rPr lang="en-US" smtClean="0"/>
              <a:t>‹nr.›</a:t>
            </a:fld>
            <a:endParaRPr lang="en-US"/>
          </a:p>
        </p:txBody>
      </p:sp>
    </p:spTree>
    <p:extLst>
      <p:ext uri="{BB962C8B-B14F-4D97-AF65-F5344CB8AC3E}">
        <p14:creationId xmlns:p14="http://schemas.microsoft.com/office/powerpoint/2010/main" val="342290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6534B7-28C0-43C6-9C55-1502700DC1EC}"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A5ED6-E9B4-4D5A-87C3-EB2C51188742}" type="slidenum">
              <a:rPr lang="en-US" smtClean="0"/>
              <a:t>‹nr.›</a:t>
            </a:fld>
            <a:endParaRPr lang="en-US"/>
          </a:p>
        </p:txBody>
      </p:sp>
    </p:spTree>
    <p:extLst>
      <p:ext uri="{BB962C8B-B14F-4D97-AF65-F5344CB8AC3E}">
        <p14:creationId xmlns:p14="http://schemas.microsoft.com/office/powerpoint/2010/main" val="4140971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6534B7-28C0-43C6-9C55-1502700DC1EC}"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A5ED6-E9B4-4D5A-87C3-EB2C51188742}" type="slidenum">
              <a:rPr lang="en-US" smtClean="0"/>
              <a:t>‹nr.›</a:t>
            </a:fld>
            <a:endParaRPr lang="en-US"/>
          </a:p>
        </p:txBody>
      </p:sp>
    </p:spTree>
    <p:extLst>
      <p:ext uri="{BB962C8B-B14F-4D97-AF65-F5344CB8AC3E}">
        <p14:creationId xmlns:p14="http://schemas.microsoft.com/office/powerpoint/2010/main" val="2719993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6534B7-28C0-43C6-9C55-1502700DC1EC}" type="datetimeFigureOut">
              <a:rPr lang="en-US" smtClean="0"/>
              <a:t>3/12/2024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DA5ED6-E9B4-4D5A-87C3-EB2C51188742}" type="slidenum">
              <a:rPr lang="en-US" smtClean="0"/>
              <a:t>‹nr.›</a:t>
            </a:fld>
            <a:endParaRPr lang="en-US"/>
          </a:p>
        </p:txBody>
      </p:sp>
    </p:spTree>
    <p:extLst>
      <p:ext uri="{BB962C8B-B14F-4D97-AF65-F5344CB8AC3E}">
        <p14:creationId xmlns:p14="http://schemas.microsoft.com/office/powerpoint/2010/main" val="2606077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6534B7-28C0-43C6-9C55-1502700DC1EC}" type="datetimeFigureOut">
              <a:rPr lang="en-US" smtClean="0"/>
              <a:t>3/12/2024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DA5ED6-E9B4-4D5A-87C3-EB2C51188742}" type="slidenum">
              <a:rPr lang="en-US" smtClean="0"/>
              <a:t>‹nr.›</a:t>
            </a:fld>
            <a:endParaRPr lang="en-US"/>
          </a:p>
        </p:txBody>
      </p:sp>
    </p:spTree>
    <p:extLst>
      <p:ext uri="{BB962C8B-B14F-4D97-AF65-F5344CB8AC3E}">
        <p14:creationId xmlns:p14="http://schemas.microsoft.com/office/powerpoint/2010/main" val="4195826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534B7-28C0-43C6-9C55-1502700DC1EC}" type="datetimeFigureOut">
              <a:rPr lang="en-US" smtClean="0"/>
              <a:t>3/12/2024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DA5ED6-E9B4-4D5A-87C3-EB2C51188742}" type="slidenum">
              <a:rPr lang="en-US" smtClean="0"/>
              <a:t>‹nr.›</a:t>
            </a:fld>
            <a:endParaRPr lang="en-US"/>
          </a:p>
        </p:txBody>
      </p:sp>
    </p:spTree>
    <p:extLst>
      <p:ext uri="{BB962C8B-B14F-4D97-AF65-F5344CB8AC3E}">
        <p14:creationId xmlns:p14="http://schemas.microsoft.com/office/powerpoint/2010/main" val="1895506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6534B7-28C0-43C6-9C55-1502700DC1EC}"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A5ED6-E9B4-4D5A-87C3-EB2C51188742}" type="slidenum">
              <a:rPr lang="en-US" smtClean="0"/>
              <a:t>‹nr.›</a:t>
            </a:fld>
            <a:endParaRPr lang="en-US"/>
          </a:p>
        </p:txBody>
      </p:sp>
    </p:spTree>
    <p:extLst>
      <p:ext uri="{BB962C8B-B14F-4D97-AF65-F5344CB8AC3E}">
        <p14:creationId xmlns:p14="http://schemas.microsoft.com/office/powerpoint/2010/main" val="2156010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6534B7-28C0-43C6-9C55-1502700DC1EC}"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A5ED6-E9B4-4D5A-87C3-EB2C51188742}" type="slidenum">
              <a:rPr lang="en-US" smtClean="0"/>
              <a:t>‹nr.›</a:t>
            </a:fld>
            <a:endParaRPr lang="en-US"/>
          </a:p>
        </p:txBody>
      </p:sp>
    </p:spTree>
    <p:extLst>
      <p:ext uri="{BB962C8B-B14F-4D97-AF65-F5344CB8AC3E}">
        <p14:creationId xmlns:p14="http://schemas.microsoft.com/office/powerpoint/2010/main" val="2952127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534B7-28C0-43C6-9C55-1502700DC1EC}" type="datetimeFigureOut">
              <a:rPr lang="en-US" smtClean="0"/>
              <a:t>3/12/2024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A5ED6-E9B4-4D5A-87C3-EB2C51188742}" type="slidenum">
              <a:rPr lang="en-US" smtClean="0"/>
              <a:t>‹nr.›</a:t>
            </a:fld>
            <a:endParaRPr lang="en-US"/>
          </a:p>
        </p:txBody>
      </p:sp>
    </p:spTree>
    <p:extLst>
      <p:ext uri="{BB962C8B-B14F-4D97-AF65-F5344CB8AC3E}">
        <p14:creationId xmlns:p14="http://schemas.microsoft.com/office/powerpoint/2010/main" val="217371929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Volume </a:t>
            </a:r>
          </a:p>
        </p:txBody>
      </p:sp>
      <p:sp>
        <p:nvSpPr>
          <p:cNvPr id="3" name="Tijdelijke aanduiding voor inhoud 2"/>
          <p:cNvSpPr>
            <a:spLocks noGrp="1"/>
          </p:cNvSpPr>
          <p:nvPr>
            <p:ph idx="1"/>
          </p:nvPr>
        </p:nvSpPr>
        <p:spPr>
          <a:xfrm>
            <a:off x="457200" y="1600200"/>
            <a:ext cx="4191000" cy="4525963"/>
          </a:xfrm>
        </p:spPr>
        <p:txBody>
          <a:bodyPr>
            <a:normAutofit/>
          </a:bodyPr>
          <a:lstStyle/>
          <a:p>
            <a:pPr marL="0" indent="0">
              <a:buNone/>
            </a:pPr>
            <a:r>
              <a:rPr lang="nl-NL" dirty="0"/>
              <a:t>Water van bekers 1 en 2 wordt bij elkaar gedaan in beker 3. Wat is het eindvolume?</a:t>
            </a:r>
          </a:p>
          <a:p>
            <a:pPr marL="514350" indent="-514350">
              <a:buAutoNum type="alphaUcPeriod"/>
            </a:pPr>
            <a:r>
              <a:rPr lang="nl-NL" dirty="0"/>
              <a:t>200 ml</a:t>
            </a:r>
          </a:p>
          <a:p>
            <a:pPr marL="514350" indent="-514350">
              <a:buAutoNum type="alphaUcPeriod"/>
            </a:pPr>
            <a:r>
              <a:rPr lang="nl-NL" dirty="0"/>
              <a:t>300 ml</a:t>
            </a:r>
          </a:p>
          <a:p>
            <a:pPr marL="514350" indent="-514350">
              <a:buAutoNum type="alphaUcPeriod"/>
            </a:pPr>
            <a:r>
              <a:rPr lang="nl-NL" dirty="0"/>
              <a:t>400 ml</a:t>
            </a:r>
          </a:p>
          <a:p>
            <a:pPr marL="0" indent="0">
              <a:buNone/>
            </a:pPr>
            <a:endParaRPr lang="nl-NL" dirty="0"/>
          </a:p>
        </p:txBody>
      </p:sp>
      <p:grpSp>
        <p:nvGrpSpPr>
          <p:cNvPr id="11" name="Groep 10">
            <a:extLst>
              <a:ext uri="{FF2B5EF4-FFF2-40B4-BE49-F238E27FC236}">
                <a16:creationId xmlns:a16="http://schemas.microsoft.com/office/drawing/2014/main" id="{1D49BC53-2CD0-1347-A1F7-67E3B61E563B}"/>
              </a:ext>
            </a:extLst>
          </p:cNvPr>
          <p:cNvGrpSpPr/>
          <p:nvPr/>
        </p:nvGrpSpPr>
        <p:grpSpPr>
          <a:xfrm>
            <a:off x="5255322" y="2209800"/>
            <a:ext cx="3370482" cy="3912809"/>
            <a:chOff x="5255322" y="2209800"/>
            <a:chExt cx="3370482" cy="3912809"/>
          </a:xfrm>
        </p:grpSpPr>
        <p:cxnSp>
          <p:nvCxnSpPr>
            <p:cNvPr id="5" name="Rechte verbindingslijn 4"/>
            <p:cNvCxnSpPr/>
            <p:nvPr/>
          </p:nvCxnSpPr>
          <p:spPr>
            <a:xfrm>
              <a:off x="5562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62484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7086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7765774"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562600" y="3124200"/>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086600" y="3127513"/>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5562600" y="2514600"/>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7086600" y="2521226"/>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p:nvPr/>
          </p:nvCxnSpPr>
          <p:spPr>
            <a:xfrm>
              <a:off x="6096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a:off x="7239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Rechte verbindingslijn 20"/>
            <p:cNvCxnSpPr/>
            <p:nvPr/>
          </p:nvCxnSpPr>
          <p:spPr>
            <a:xfrm>
              <a:off x="6096000" y="5257800"/>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p:nvCxnSpPr>
          <p:spPr>
            <a:xfrm>
              <a:off x="6096000" y="4495800"/>
              <a:ext cx="11430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4" name="Tekstvak 3"/>
            <p:cNvSpPr txBox="1"/>
            <p:nvPr/>
          </p:nvSpPr>
          <p:spPr>
            <a:xfrm>
              <a:off x="5255322" y="3406169"/>
              <a:ext cx="1593706" cy="523220"/>
            </a:xfrm>
            <a:prstGeom prst="rect">
              <a:avLst/>
            </a:prstGeom>
            <a:noFill/>
          </p:spPr>
          <p:txBody>
            <a:bodyPr wrap="none" rtlCol="0">
              <a:spAutoFit/>
            </a:bodyPr>
            <a:lstStyle/>
            <a:p>
              <a:r>
                <a:rPr lang="nl-NL" sz="2800" dirty="0"/>
                <a:t>1. 200</a:t>
              </a:r>
              <a:r>
                <a:rPr lang="nl-NL" sz="2800" baseline="30000" dirty="0"/>
                <a:t> </a:t>
              </a:r>
              <a:r>
                <a:rPr lang="nl-NL" sz="2800" dirty="0"/>
                <a:t> ml</a:t>
              </a:r>
            </a:p>
          </p:txBody>
        </p:sp>
        <p:sp>
          <p:nvSpPr>
            <p:cNvPr id="18" name="Tekstvak 17"/>
            <p:cNvSpPr txBox="1"/>
            <p:nvPr/>
          </p:nvSpPr>
          <p:spPr>
            <a:xfrm>
              <a:off x="7086600" y="3432313"/>
              <a:ext cx="1539204" cy="523220"/>
            </a:xfrm>
            <a:prstGeom prst="rect">
              <a:avLst/>
            </a:prstGeom>
            <a:noFill/>
          </p:spPr>
          <p:txBody>
            <a:bodyPr wrap="none" rtlCol="0">
              <a:spAutoFit/>
            </a:bodyPr>
            <a:lstStyle/>
            <a:p>
              <a:r>
                <a:rPr lang="nl-NL" sz="2800" dirty="0"/>
                <a:t>2. 200 ml</a:t>
              </a:r>
            </a:p>
          </p:txBody>
        </p:sp>
        <p:sp>
          <p:nvSpPr>
            <p:cNvPr id="9" name="Tekstvak 8"/>
            <p:cNvSpPr txBox="1"/>
            <p:nvPr/>
          </p:nvSpPr>
          <p:spPr>
            <a:xfrm>
              <a:off x="5965895" y="5599389"/>
              <a:ext cx="1324402" cy="523220"/>
            </a:xfrm>
            <a:prstGeom prst="rect">
              <a:avLst/>
            </a:prstGeom>
            <a:noFill/>
          </p:spPr>
          <p:txBody>
            <a:bodyPr wrap="none" rtlCol="0">
              <a:spAutoFit/>
            </a:bodyPr>
            <a:lstStyle/>
            <a:p>
              <a:r>
                <a:rPr lang="nl-NL" sz="2800" dirty="0"/>
                <a:t>3. ?? ml</a:t>
              </a:r>
            </a:p>
          </p:txBody>
        </p:sp>
      </p:grpSp>
    </p:spTree>
    <p:extLst>
      <p:ext uri="{BB962C8B-B14F-4D97-AF65-F5344CB8AC3E}">
        <p14:creationId xmlns:p14="http://schemas.microsoft.com/office/powerpoint/2010/main" val="1283311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Temperatuur 7</a:t>
            </a:r>
          </a:p>
        </p:txBody>
      </p:sp>
      <p:sp>
        <p:nvSpPr>
          <p:cNvPr id="3" name="Tijdelijke aanduiding voor inhoud 2"/>
          <p:cNvSpPr>
            <a:spLocks noGrp="1"/>
          </p:cNvSpPr>
          <p:nvPr>
            <p:ph idx="1"/>
          </p:nvPr>
        </p:nvSpPr>
        <p:spPr>
          <a:xfrm>
            <a:off x="457200" y="1600200"/>
            <a:ext cx="4191000" cy="4525963"/>
          </a:xfrm>
        </p:spPr>
        <p:txBody>
          <a:bodyPr>
            <a:normAutofit fontScale="92500" lnSpcReduction="10000"/>
          </a:bodyPr>
          <a:lstStyle/>
          <a:p>
            <a:pPr marL="0" indent="0">
              <a:buNone/>
            </a:pPr>
            <a:r>
              <a:rPr lang="nl-NL" dirty="0"/>
              <a:t>Het water in glas 1 wordt verdeeld in gelijke delen in glazen 2 en 3. De temperatuur van het water in glazen 2 en 3 direct na het overgieten is:</a:t>
            </a:r>
          </a:p>
          <a:p>
            <a:pPr marL="514350" indent="-514350">
              <a:buAutoNum type="alphaUcPeriod"/>
            </a:pPr>
            <a:r>
              <a:rPr lang="nl-NL" dirty="0"/>
              <a:t>15 </a:t>
            </a:r>
            <a:r>
              <a:rPr lang="nl-NL" baseline="30000" dirty="0" err="1"/>
              <a:t>o</a:t>
            </a:r>
            <a:r>
              <a:rPr lang="nl-NL" dirty="0" err="1"/>
              <a:t>C</a:t>
            </a:r>
            <a:endParaRPr lang="nl-NL" dirty="0"/>
          </a:p>
          <a:p>
            <a:pPr marL="514350" indent="-514350">
              <a:buAutoNum type="alphaUcPeriod"/>
            </a:pPr>
            <a:r>
              <a:rPr lang="nl-NL" dirty="0"/>
              <a:t>30 </a:t>
            </a:r>
            <a:r>
              <a:rPr lang="nl-NL" baseline="30000" dirty="0" err="1"/>
              <a:t>o</a:t>
            </a:r>
            <a:r>
              <a:rPr lang="nl-NL" dirty="0" err="1"/>
              <a:t>C</a:t>
            </a:r>
            <a:endParaRPr lang="nl-NL" dirty="0"/>
          </a:p>
          <a:p>
            <a:pPr marL="514350" indent="-514350">
              <a:buAutoNum type="alphaUcPeriod"/>
            </a:pPr>
            <a:r>
              <a:rPr lang="nl-NL" dirty="0"/>
              <a:t>60 </a:t>
            </a:r>
            <a:r>
              <a:rPr lang="nl-NL" baseline="30000" dirty="0" err="1"/>
              <a:t>o</a:t>
            </a:r>
            <a:r>
              <a:rPr lang="nl-NL" dirty="0" err="1"/>
              <a:t>C</a:t>
            </a:r>
            <a:endParaRPr lang="nl-NL" dirty="0"/>
          </a:p>
          <a:p>
            <a:pPr marL="514350" indent="-514350">
              <a:buAutoNum type="alphaUcPeriod"/>
            </a:pPr>
            <a:endParaRPr lang="nl-NL" dirty="0"/>
          </a:p>
        </p:txBody>
      </p:sp>
      <p:grpSp>
        <p:nvGrpSpPr>
          <p:cNvPr id="18" name="Groep 17">
            <a:extLst>
              <a:ext uri="{FF2B5EF4-FFF2-40B4-BE49-F238E27FC236}">
                <a16:creationId xmlns:a16="http://schemas.microsoft.com/office/drawing/2014/main" id="{591C162C-5080-1F4A-82A8-E3E182529451}"/>
              </a:ext>
            </a:extLst>
          </p:cNvPr>
          <p:cNvGrpSpPr/>
          <p:nvPr/>
        </p:nvGrpSpPr>
        <p:grpSpPr>
          <a:xfrm>
            <a:off x="5638800" y="2123489"/>
            <a:ext cx="2782793" cy="3886131"/>
            <a:chOff x="5638800" y="2123489"/>
            <a:chExt cx="2782793" cy="3886131"/>
          </a:xfrm>
        </p:grpSpPr>
        <p:grpSp>
          <p:nvGrpSpPr>
            <p:cNvPr id="9" name="Groeperen 8"/>
            <p:cNvGrpSpPr/>
            <p:nvPr/>
          </p:nvGrpSpPr>
          <p:grpSpPr>
            <a:xfrm>
              <a:off x="5638800" y="4267200"/>
              <a:ext cx="2209800" cy="917713"/>
              <a:chOff x="5562600" y="2209800"/>
              <a:chExt cx="2209800" cy="917713"/>
            </a:xfrm>
          </p:grpSpPr>
          <p:cxnSp>
            <p:nvCxnSpPr>
              <p:cNvPr id="5" name="Rechte verbindingslijn 4"/>
              <p:cNvCxnSpPr/>
              <p:nvPr/>
            </p:nvCxnSpPr>
            <p:spPr>
              <a:xfrm>
                <a:off x="5562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62484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7086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7765774"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562600" y="3124200"/>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086600" y="3127513"/>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5562600" y="2514600"/>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7086600" y="2521226"/>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4" name="Groeperen 3"/>
            <p:cNvGrpSpPr/>
            <p:nvPr/>
          </p:nvGrpSpPr>
          <p:grpSpPr>
            <a:xfrm>
              <a:off x="6172200" y="2123489"/>
              <a:ext cx="1143000" cy="1219200"/>
              <a:chOff x="6096000" y="4038600"/>
              <a:chExt cx="1143000" cy="1219200"/>
            </a:xfrm>
          </p:grpSpPr>
          <p:cxnSp>
            <p:nvCxnSpPr>
              <p:cNvPr id="17" name="Rechte verbindingslijn 16"/>
              <p:cNvCxnSpPr/>
              <p:nvPr/>
            </p:nvCxnSpPr>
            <p:spPr>
              <a:xfrm>
                <a:off x="6096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a:off x="7239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Rechte verbindingslijn 20"/>
              <p:cNvCxnSpPr/>
              <p:nvPr/>
            </p:nvCxnSpPr>
            <p:spPr>
              <a:xfrm>
                <a:off x="6096000" y="5257800"/>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p:nvCxnSpPr>
            <p:spPr>
              <a:xfrm>
                <a:off x="6096000" y="4495800"/>
                <a:ext cx="11430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11" name="Tekstvak 10">
              <a:extLst>
                <a:ext uri="{FF2B5EF4-FFF2-40B4-BE49-F238E27FC236}">
                  <a16:creationId xmlns:a16="http://schemas.microsoft.com/office/drawing/2014/main" id="{C3316FBB-A13E-374A-AA14-70C002AF4790}"/>
                </a:ext>
              </a:extLst>
            </p:cNvPr>
            <p:cNvSpPr txBox="1"/>
            <p:nvPr/>
          </p:nvSpPr>
          <p:spPr>
            <a:xfrm>
              <a:off x="6324600" y="3516086"/>
              <a:ext cx="1212191" cy="523220"/>
            </a:xfrm>
            <a:prstGeom prst="rect">
              <a:avLst/>
            </a:prstGeom>
            <a:noFill/>
          </p:spPr>
          <p:txBody>
            <a:bodyPr wrap="none" rtlCol="0">
              <a:spAutoFit/>
            </a:bodyPr>
            <a:lstStyle/>
            <a:p>
              <a:r>
                <a:rPr lang="en-US" sz="2800" dirty="0"/>
                <a:t>I. 30 </a:t>
              </a:r>
              <a:r>
                <a:rPr lang="en-US" sz="2800" baseline="30000" dirty="0" err="1"/>
                <a:t>o</a:t>
              </a:r>
              <a:r>
                <a:rPr lang="en-US" sz="2800" dirty="0" err="1"/>
                <a:t>C</a:t>
              </a:r>
              <a:endParaRPr lang="en-US" sz="2800" dirty="0"/>
            </a:p>
          </p:txBody>
        </p:sp>
        <p:sp>
          <p:nvSpPr>
            <p:cNvPr id="12" name="Tekstvak 11">
              <a:extLst>
                <a:ext uri="{FF2B5EF4-FFF2-40B4-BE49-F238E27FC236}">
                  <a16:creationId xmlns:a16="http://schemas.microsoft.com/office/drawing/2014/main" id="{6DE079F8-DA98-EA44-864C-871D7D0A4F14}"/>
                </a:ext>
              </a:extLst>
            </p:cNvPr>
            <p:cNvSpPr txBox="1"/>
            <p:nvPr/>
          </p:nvSpPr>
          <p:spPr>
            <a:xfrm>
              <a:off x="5638800" y="5486400"/>
              <a:ext cx="1106393" cy="523220"/>
            </a:xfrm>
            <a:prstGeom prst="rect">
              <a:avLst/>
            </a:prstGeom>
            <a:noFill/>
          </p:spPr>
          <p:txBody>
            <a:bodyPr wrap="none" rtlCol="0">
              <a:spAutoFit/>
            </a:bodyPr>
            <a:lstStyle/>
            <a:p>
              <a:r>
                <a:rPr lang="en-US" sz="2800" dirty="0"/>
                <a:t>2. ? </a:t>
              </a:r>
              <a:r>
                <a:rPr lang="en-US" sz="2800" baseline="30000" dirty="0" err="1"/>
                <a:t>o</a:t>
              </a:r>
              <a:r>
                <a:rPr lang="en-US" sz="2800" dirty="0" err="1"/>
                <a:t>C</a:t>
              </a:r>
              <a:endParaRPr lang="en-US" sz="2800" dirty="0"/>
            </a:p>
          </p:txBody>
        </p:sp>
        <p:sp>
          <p:nvSpPr>
            <p:cNvPr id="13" name="Tekstvak 12">
              <a:extLst>
                <a:ext uri="{FF2B5EF4-FFF2-40B4-BE49-F238E27FC236}">
                  <a16:creationId xmlns:a16="http://schemas.microsoft.com/office/drawing/2014/main" id="{C36FD252-9BC0-8847-8253-CE54B4915986}"/>
                </a:ext>
              </a:extLst>
            </p:cNvPr>
            <p:cNvSpPr txBox="1"/>
            <p:nvPr/>
          </p:nvSpPr>
          <p:spPr>
            <a:xfrm>
              <a:off x="7315200" y="5486400"/>
              <a:ext cx="1106393" cy="523220"/>
            </a:xfrm>
            <a:prstGeom prst="rect">
              <a:avLst/>
            </a:prstGeom>
            <a:noFill/>
          </p:spPr>
          <p:txBody>
            <a:bodyPr wrap="none" rtlCol="0">
              <a:spAutoFit/>
            </a:bodyPr>
            <a:lstStyle/>
            <a:p>
              <a:r>
                <a:rPr lang="en-US" sz="2800" dirty="0"/>
                <a:t>3. ? </a:t>
              </a:r>
              <a:r>
                <a:rPr lang="en-US" sz="2800" baseline="30000" dirty="0" err="1"/>
                <a:t>o</a:t>
              </a:r>
              <a:r>
                <a:rPr lang="en-US" sz="2800" dirty="0" err="1"/>
                <a:t>C</a:t>
              </a:r>
              <a:endParaRPr lang="en-US" sz="2800" dirty="0"/>
            </a:p>
          </p:txBody>
        </p:sp>
      </p:grpSp>
    </p:spTree>
    <p:extLst>
      <p:ext uri="{BB962C8B-B14F-4D97-AF65-F5344CB8AC3E}">
        <p14:creationId xmlns:p14="http://schemas.microsoft.com/office/powerpoint/2010/main" val="329879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Temperatuur 8</a:t>
            </a:r>
          </a:p>
        </p:txBody>
      </p:sp>
      <p:sp>
        <p:nvSpPr>
          <p:cNvPr id="3" name="Tijdelijke aanduiding voor inhoud 2"/>
          <p:cNvSpPr>
            <a:spLocks noGrp="1"/>
          </p:cNvSpPr>
          <p:nvPr>
            <p:ph idx="1"/>
          </p:nvPr>
        </p:nvSpPr>
        <p:spPr>
          <a:xfrm>
            <a:off x="457200" y="1600200"/>
            <a:ext cx="4191000" cy="4525963"/>
          </a:xfrm>
        </p:spPr>
        <p:txBody>
          <a:bodyPr/>
          <a:lstStyle/>
          <a:p>
            <a:pPr marL="0" indent="0">
              <a:buNone/>
            </a:pPr>
            <a:r>
              <a:rPr lang="nl-NL" dirty="0"/>
              <a:t>Water van bekers 1 en 2 wordt bij elkaar gedaan in beker 3. Wat is de eindtemperatuur?</a:t>
            </a:r>
          </a:p>
          <a:p>
            <a:pPr marL="514350" indent="-514350">
              <a:buAutoNum type="alphaUcPeriod"/>
            </a:pPr>
            <a:r>
              <a:rPr lang="nl-NL" dirty="0"/>
              <a:t>30 </a:t>
            </a:r>
            <a:r>
              <a:rPr lang="nl-NL" baseline="30000" dirty="0" err="1"/>
              <a:t>o</a:t>
            </a:r>
            <a:r>
              <a:rPr lang="nl-NL" dirty="0" err="1"/>
              <a:t>C</a:t>
            </a:r>
            <a:endParaRPr lang="nl-NL" dirty="0"/>
          </a:p>
          <a:p>
            <a:pPr marL="514350" indent="-514350">
              <a:buAutoNum type="alphaUcPeriod"/>
            </a:pPr>
            <a:r>
              <a:rPr lang="nl-NL" dirty="0"/>
              <a:t>60 </a:t>
            </a:r>
            <a:r>
              <a:rPr lang="nl-NL" baseline="30000" dirty="0" err="1"/>
              <a:t>o</a:t>
            </a:r>
            <a:r>
              <a:rPr lang="nl-NL" dirty="0" err="1"/>
              <a:t>C</a:t>
            </a:r>
            <a:endParaRPr lang="nl-NL" dirty="0"/>
          </a:p>
          <a:p>
            <a:pPr marL="514350" indent="-514350">
              <a:buAutoNum type="alphaUcPeriod"/>
            </a:pPr>
            <a:r>
              <a:rPr lang="nl-NL" dirty="0"/>
              <a:t>120 </a:t>
            </a:r>
            <a:r>
              <a:rPr lang="nl-NL" baseline="30000" dirty="0" err="1"/>
              <a:t>o</a:t>
            </a:r>
            <a:r>
              <a:rPr lang="nl-NL" dirty="0" err="1"/>
              <a:t>C</a:t>
            </a:r>
            <a:endParaRPr lang="nl-NL" dirty="0"/>
          </a:p>
          <a:p>
            <a:pPr marL="514350" indent="-514350">
              <a:buAutoNum type="alphaUcPeriod"/>
            </a:pPr>
            <a:r>
              <a:rPr lang="nl-NL" dirty="0"/>
              <a:t>Tussen 100 en 120</a:t>
            </a:r>
            <a:r>
              <a:rPr lang="nl-NL" baseline="30000" dirty="0"/>
              <a:t>o</a:t>
            </a:r>
            <a:r>
              <a:rPr lang="nl-NL" dirty="0"/>
              <a:t>C</a:t>
            </a:r>
          </a:p>
        </p:txBody>
      </p:sp>
      <p:grpSp>
        <p:nvGrpSpPr>
          <p:cNvPr id="11" name="Groep 10">
            <a:extLst>
              <a:ext uri="{FF2B5EF4-FFF2-40B4-BE49-F238E27FC236}">
                <a16:creationId xmlns:a16="http://schemas.microsoft.com/office/drawing/2014/main" id="{0556576C-78EF-5542-B805-57C25FB2F172}"/>
              </a:ext>
            </a:extLst>
          </p:cNvPr>
          <p:cNvGrpSpPr/>
          <p:nvPr/>
        </p:nvGrpSpPr>
        <p:grpSpPr>
          <a:xfrm>
            <a:off x="5433255" y="2209800"/>
            <a:ext cx="2824356" cy="3952220"/>
            <a:chOff x="5433255" y="2209800"/>
            <a:chExt cx="2824356" cy="3952220"/>
          </a:xfrm>
        </p:grpSpPr>
        <p:cxnSp>
          <p:nvCxnSpPr>
            <p:cNvPr id="5" name="Rechte verbindingslijn 4"/>
            <p:cNvCxnSpPr/>
            <p:nvPr/>
          </p:nvCxnSpPr>
          <p:spPr>
            <a:xfrm>
              <a:off x="5562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62484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7086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7765774"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562600" y="3124200"/>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086600" y="3127513"/>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5562600" y="2514600"/>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7086600" y="2521226"/>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p:nvPr/>
          </p:nvCxnSpPr>
          <p:spPr>
            <a:xfrm>
              <a:off x="6096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a:off x="7239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Rechte verbindingslijn 20"/>
            <p:cNvCxnSpPr/>
            <p:nvPr/>
          </p:nvCxnSpPr>
          <p:spPr>
            <a:xfrm>
              <a:off x="6096000" y="5257800"/>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p:nvCxnSpPr>
          <p:spPr>
            <a:xfrm>
              <a:off x="6096000" y="4495800"/>
              <a:ext cx="11430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4" name="Tekstvak 3"/>
            <p:cNvSpPr txBox="1"/>
            <p:nvPr/>
          </p:nvSpPr>
          <p:spPr>
            <a:xfrm>
              <a:off x="5433255" y="3374576"/>
              <a:ext cx="1300356" cy="523220"/>
            </a:xfrm>
            <a:prstGeom prst="rect">
              <a:avLst/>
            </a:prstGeom>
            <a:noFill/>
          </p:spPr>
          <p:txBody>
            <a:bodyPr wrap="none" rtlCol="0">
              <a:spAutoFit/>
            </a:bodyPr>
            <a:lstStyle/>
            <a:p>
              <a:r>
                <a:rPr lang="nl-NL" sz="2800" dirty="0"/>
                <a:t>1. 60</a:t>
              </a:r>
              <a:r>
                <a:rPr lang="nl-NL" sz="2800" baseline="30000" dirty="0"/>
                <a:t>0</a:t>
              </a:r>
              <a:r>
                <a:rPr lang="nl-NL" sz="2800" dirty="0"/>
                <a:t> C</a:t>
              </a:r>
            </a:p>
          </p:txBody>
        </p:sp>
        <p:sp>
          <p:nvSpPr>
            <p:cNvPr id="18" name="Tekstvak 17"/>
            <p:cNvSpPr txBox="1"/>
            <p:nvPr/>
          </p:nvSpPr>
          <p:spPr>
            <a:xfrm>
              <a:off x="6957255" y="3317787"/>
              <a:ext cx="1300356" cy="523220"/>
            </a:xfrm>
            <a:prstGeom prst="rect">
              <a:avLst/>
            </a:prstGeom>
            <a:noFill/>
          </p:spPr>
          <p:txBody>
            <a:bodyPr wrap="none" rtlCol="0">
              <a:spAutoFit/>
            </a:bodyPr>
            <a:lstStyle/>
            <a:p>
              <a:r>
                <a:rPr lang="nl-NL" sz="2800" dirty="0"/>
                <a:t>2. 60</a:t>
              </a:r>
              <a:r>
                <a:rPr lang="nl-NL" sz="2800" baseline="30000" dirty="0"/>
                <a:t>0</a:t>
              </a:r>
              <a:r>
                <a:rPr lang="nl-NL" sz="2800" dirty="0"/>
                <a:t> C</a:t>
              </a:r>
            </a:p>
          </p:txBody>
        </p:sp>
        <p:sp>
          <p:nvSpPr>
            <p:cNvPr id="9" name="Tekstvak 8"/>
            <p:cNvSpPr txBox="1"/>
            <p:nvPr/>
          </p:nvSpPr>
          <p:spPr>
            <a:xfrm>
              <a:off x="6248400" y="5638800"/>
              <a:ext cx="1273105" cy="523220"/>
            </a:xfrm>
            <a:prstGeom prst="rect">
              <a:avLst/>
            </a:prstGeom>
            <a:noFill/>
          </p:spPr>
          <p:txBody>
            <a:bodyPr wrap="none" rtlCol="0">
              <a:spAutoFit/>
            </a:bodyPr>
            <a:lstStyle/>
            <a:p>
              <a:r>
                <a:rPr lang="nl-NL" sz="2800" dirty="0"/>
                <a:t>3. ?? </a:t>
              </a:r>
              <a:r>
                <a:rPr lang="nl-NL" sz="2800" baseline="30000" dirty="0" err="1"/>
                <a:t>o</a:t>
              </a:r>
              <a:r>
                <a:rPr lang="nl-NL" sz="2800" dirty="0" err="1"/>
                <a:t>C</a:t>
              </a:r>
              <a:endParaRPr lang="nl-NL" sz="2800" dirty="0"/>
            </a:p>
          </p:txBody>
        </p:sp>
      </p:grpSp>
    </p:spTree>
    <p:extLst>
      <p:ext uri="{BB962C8B-B14F-4D97-AF65-F5344CB8AC3E}">
        <p14:creationId xmlns:p14="http://schemas.microsoft.com/office/powerpoint/2010/main" val="1935505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Massa </a:t>
            </a:r>
          </a:p>
        </p:txBody>
      </p:sp>
      <p:sp>
        <p:nvSpPr>
          <p:cNvPr id="3" name="Tijdelijke aanduiding voor inhoud 2"/>
          <p:cNvSpPr>
            <a:spLocks noGrp="1"/>
          </p:cNvSpPr>
          <p:nvPr>
            <p:ph idx="1"/>
          </p:nvPr>
        </p:nvSpPr>
        <p:spPr>
          <a:xfrm>
            <a:off x="457200" y="1600200"/>
            <a:ext cx="4191000" cy="4525963"/>
          </a:xfrm>
        </p:spPr>
        <p:txBody>
          <a:bodyPr>
            <a:normAutofit/>
          </a:bodyPr>
          <a:lstStyle/>
          <a:p>
            <a:pPr marL="0" indent="0">
              <a:buNone/>
            </a:pPr>
            <a:r>
              <a:rPr lang="nl-NL" dirty="0"/>
              <a:t>Water van bekers 1 en 2 wordt bij elkaar gedaan in beker 3. Wat is de eindmassa?</a:t>
            </a:r>
          </a:p>
          <a:p>
            <a:pPr marL="514350" indent="-514350">
              <a:buAutoNum type="alphaUcPeriod"/>
            </a:pPr>
            <a:r>
              <a:rPr lang="nl-NL" dirty="0"/>
              <a:t>200 ml</a:t>
            </a:r>
          </a:p>
          <a:p>
            <a:pPr marL="514350" indent="-514350">
              <a:buAutoNum type="alphaUcPeriod"/>
            </a:pPr>
            <a:r>
              <a:rPr lang="nl-NL" dirty="0"/>
              <a:t>300 ml</a:t>
            </a:r>
          </a:p>
          <a:p>
            <a:pPr marL="514350" indent="-514350">
              <a:buAutoNum type="alphaUcPeriod"/>
            </a:pPr>
            <a:r>
              <a:rPr lang="nl-NL" dirty="0"/>
              <a:t>400 ml</a:t>
            </a:r>
          </a:p>
          <a:p>
            <a:pPr marL="0" indent="0">
              <a:buNone/>
            </a:pPr>
            <a:endParaRPr lang="nl-NL" dirty="0"/>
          </a:p>
        </p:txBody>
      </p:sp>
      <p:grpSp>
        <p:nvGrpSpPr>
          <p:cNvPr id="11" name="Groep 10">
            <a:extLst>
              <a:ext uri="{FF2B5EF4-FFF2-40B4-BE49-F238E27FC236}">
                <a16:creationId xmlns:a16="http://schemas.microsoft.com/office/drawing/2014/main" id="{1D49BC53-2CD0-1347-A1F7-67E3B61E563B}"/>
              </a:ext>
            </a:extLst>
          </p:cNvPr>
          <p:cNvGrpSpPr/>
          <p:nvPr/>
        </p:nvGrpSpPr>
        <p:grpSpPr>
          <a:xfrm>
            <a:off x="5255322" y="2209800"/>
            <a:ext cx="3170106" cy="3912809"/>
            <a:chOff x="5255322" y="2209800"/>
            <a:chExt cx="3170106" cy="3912809"/>
          </a:xfrm>
        </p:grpSpPr>
        <p:cxnSp>
          <p:nvCxnSpPr>
            <p:cNvPr id="5" name="Rechte verbindingslijn 4"/>
            <p:cNvCxnSpPr/>
            <p:nvPr/>
          </p:nvCxnSpPr>
          <p:spPr>
            <a:xfrm>
              <a:off x="5562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62484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7086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7765774"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562600" y="3124200"/>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086600" y="3127513"/>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5562600" y="2514600"/>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7086600" y="2521226"/>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p:nvPr/>
          </p:nvCxnSpPr>
          <p:spPr>
            <a:xfrm>
              <a:off x="6096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a:off x="7239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Rechte verbindingslijn 20"/>
            <p:cNvCxnSpPr/>
            <p:nvPr/>
          </p:nvCxnSpPr>
          <p:spPr>
            <a:xfrm>
              <a:off x="6096000" y="5257800"/>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p:nvCxnSpPr>
          <p:spPr>
            <a:xfrm>
              <a:off x="6096000" y="4495800"/>
              <a:ext cx="11430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4" name="Tekstvak 3"/>
            <p:cNvSpPr txBox="1"/>
            <p:nvPr/>
          </p:nvSpPr>
          <p:spPr>
            <a:xfrm>
              <a:off x="5255322" y="3406169"/>
              <a:ext cx="1393330" cy="523220"/>
            </a:xfrm>
            <a:prstGeom prst="rect">
              <a:avLst/>
            </a:prstGeom>
            <a:noFill/>
          </p:spPr>
          <p:txBody>
            <a:bodyPr wrap="none" rtlCol="0">
              <a:spAutoFit/>
            </a:bodyPr>
            <a:lstStyle/>
            <a:p>
              <a:r>
                <a:rPr lang="nl-NL" sz="2800" dirty="0"/>
                <a:t>1. 200</a:t>
              </a:r>
              <a:r>
                <a:rPr lang="nl-NL" sz="2800" baseline="30000" dirty="0"/>
                <a:t> </a:t>
              </a:r>
              <a:r>
                <a:rPr lang="nl-NL" sz="2800" dirty="0"/>
                <a:t> g</a:t>
              </a:r>
            </a:p>
          </p:txBody>
        </p:sp>
        <p:sp>
          <p:nvSpPr>
            <p:cNvPr id="18" name="Tekstvak 17"/>
            <p:cNvSpPr txBox="1"/>
            <p:nvPr/>
          </p:nvSpPr>
          <p:spPr>
            <a:xfrm>
              <a:off x="7086600" y="3432313"/>
              <a:ext cx="1338828" cy="523220"/>
            </a:xfrm>
            <a:prstGeom prst="rect">
              <a:avLst/>
            </a:prstGeom>
            <a:noFill/>
          </p:spPr>
          <p:txBody>
            <a:bodyPr wrap="none" rtlCol="0">
              <a:spAutoFit/>
            </a:bodyPr>
            <a:lstStyle/>
            <a:p>
              <a:r>
                <a:rPr lang="nl-NL" sz="2800" dirty="0"/>
                <a:t>2. 200 g</a:t>
              </a:r>
            </a:p>
          </p:txBody>
        </p:sp>
        <p:sp>
          <p:nvSpPr>
            <p:cNvPr id="9" name="Tekstvak 8"/>
            <p:cNvSpPr txBox="1"/>
            <p:nvPr/>
          </p:nvSpPr>
          <p:spPr>
            <a:xfrm>
              <a:off x="5965895" y="5599389"/>
              <a:ext cx="1124026" cy="523220"/>
            </a:xfrm>
            <a:prstGeom prst="rect">
              <a:avLst/>
            </a:prstGeom>
            <a:noFill/>
          </p:spPr>
          <p:txBody>
            <a:bodyPr wrap="none" rtlCol="0">
              <a:spAutoFit/>
            </a:bodyPr>
            <a:lstStyle/>
            <a:p>
              <a:r>
                <a:rPr lang="nl-NL" sz="2800" dirty="0"/>
                <a:t>3. ?? g</a:t>
              </a:r>
            </a:p>
          </p:txBody>
        </p:sp>
      </p:grpSp>
    </p:spTree>
    <p:extLst>
      <p:ext uri="{BB962C8B-B14F-4D97-AF65-F5344CB8AC3E}">
        <p14:creationId xmlns:p14="http://schemas.microsoft.com/office/powerpoint/2010/main" val="3302149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Temperatuur 1</a:t>
            </a:r>
          </a:p>
        </p:txBody>
      </p:sp>
      <p:sp>
        <p:nvSpPr>
          <p:cNvPr id="3" name="Tijdelijke aanduiding voor inhoud 2"/>
          <p:cNvSpPr>
            <a:spLocks noGrp="1"/>
          </p:cNvSpPr>
          <p:nvPr>
            <p:ph idx="1"/>
          </p:nvPr>
        </p:nvSpPr>
        <p:spPr>
          <a:xfrm>
            <a:off x="457200" y="1600200"/>
            <a:ext cx="4191000" cy="4525963"/>
          </a:xfrm>
        </p:spPr>
        <p:txBody>
          <a:bodyPr>
            <a:normAutofit fontScale="92500" lnSpcReduction="10000"/>
          </a:bodyPr>
          <a:lstStyle/>
          <a:p>
            <a:pPr marL="0" indent="0">
              <a:buNone/>
            </a:pPr>
            <a:r>
              <a:rPr lang="nl-NL" dirty="0"/>
              <a:t>Water van bekers 1 en 2 wordt bij elkaar gedaan in beker 3. Wat is de eindtemperatuur?</a:t>
            </a:r>
          </a:p>
          <a:p>
            <a:pPr marL="514350" indent="-514350">
              <a:buAutoNum type="alphaUcPeriod"/>
            </a:pPr>
            <a:r>
              <a:rPr lang="nl-NL" dirty="0"/>
              <a:t>20 </a:t>
            </a:r>
            <a:r>
              <a:rPr lang="nl-NL" baseline="30000" dirty="0"/>
              <a:t>o</a:t>
            </a:r>
            <a:r>
              <a:rPr lang="nl-NL" dirty="0"/>
              <a:t>C</a:t>
            </a:r>
          </a:p>
          <a:p>
            <a:pPr marL="514350" indent="-514350">
              <a:buAutoNum type="alphaUcPeriod"/>
            </a:pPr>
            <a:r>
              <a:rPr lang="nl-NL" dirty="0"/>
              <a:t>30 </a:t>
            </a:r>
            <a:r>
              <a:rPr lang="nl-NL" baseline="30000" dirty="0"/>
              <a:t>o</a:t>
            </a:r>
            <a:r>
              <a:rPr lang="nl-NL" dirty="0"/>
              <a:t>C</a:t>
            </a:r>
          </a:p>
          <a:p>
            <a:pPr marL="514350" indent="-514350">
              <a:buAutoNum type="alphaUcPeriod"/>
            </a:pPr>
            <a:r>
              <a:rPr lang="nl-NL" dirty="0"/>
              <a:t>40 </a:t>
            </a:r>
            <a:r>
              <a:rPr lang="nl-NL" baseline="30000" dirty="0"/>
              <a:t>o</a:t>
            </a:r>
            <a:r>
              <a:rPr lang="nl-NL" dirty="0"/>
              <a:t>C</a:t>
            </a:r>
          </a:p>
          <a:p>
            <a:pPr marL="514350" indent="-514350">
              <a:buAutoNum type="alphaUcPeriod"/>
            </a:pPr>
            <a:r>
              <a:rPr lang="nl-NL" dirty="0"/>
              <a:t>Ietsje minder dan 40</a:t>
            </a:r>
            <a:r>
              <a:rPr lang="nl-NL" baseline="30000" dirty="0"/>
              <a:t>o</a:t>
            </a:r>
            <a:r>
              <a:rPr lang="nl-NL" dirty="0"/>
              <a:t>C</a:t>
            </a:r>
          </a:p>
          <a:p>
            <a:pPr marL="0" indent="0">
              <a:buNone/>
            </a:pPr>
            <a:endParaRPr lang="nl-NL" dirty="0"/>
          </a:p>
        </p:txBody>
      </p:sp>
      <p:grpSp>
        <p:nvGrpSpPr>
          <p:cNvPr id="11" name="Groep 10">
            <a:extLst>
              <a:ext uri="{FF2B5EF4-FFF2-40B4-BE49-F238E27FC236}">
                <a16:creationId xmlns:a16="http://schemas.microsoft.com/office/drawing/2014/main" id="{1D49BC53-2CD0-1347-A1F7-67E3B61E563B}"/>
              </a:ext>
            </a:extLst>
          </p:cNvPr>
          <p:cNvGrpSpPr/>
          <p:nvPr/>
        </p:nvGrpSpPr>
        <p:grpSpPr>
          <a:xfrm>
            <a:off x="5255322" y="2209800"/>
            <a:ext cx="3131634" cy="3912809"/>
            <a:chOff x="5255322" y="2209800"/>
            <a:chExt cx="3131634" cy="3912809"/>
          </a:xfrm>
        </p:grpSpPr>
        <p:cxnSp>
          <p:nvCxnSpPr>
            <p:cNvPr id="5" name="Rechte verbindingslijn 4"/>
            <p:cNvCxnSpPr/>
            <p:nvPr/>
          </p:nvCxnSpPr>
          <p:spPr>
            <a:xfrm>
              <a:off x="5562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62484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7086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7765774"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562600" y="3124200"/>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086600" y="3127513"/>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5562600" y="2514600"/>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7086600" y="2521226"/>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p:nvPr/>
          </p:nvCxnSpPr>
          <p:spPr>
            <a:xfrm>
              <a:off x="6096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a:off x="7239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Rechte verbindingslijn 20"/>
            <p:cNvCxnSpPr/>
            <p:nvPr/>
          </p:nvCxnSpPr>
          <p:spPr>
            <a:xfrm>
              <a:off x="6096000" y="5257800"/>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p:nvCxnSpPr>
          <p:spPr>
            <a:xfrm>
              <a:off x="6096000" y="4495800"/>
              <a:ext cx="11430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4" name="Tekstvak 3"/>
            <p:cNvSpPr txBox="1"/>
            <p:nvPr/>
          </p:nvSpPr>
          <p:spPr>
            <a:xfrm>
              <a:off x="5255322" y="3406169"/>
              <a:ext cx="1300356" cy="523220"/>
            </a:xfrm>
            <a:prstGeom prst="rect">
              <a:avLst/>
            </a:prstGeom>
            <a:noFill/>
          </p:spPr>
          <p:txBody>
            <a:bodyPr wrap="none" rtlCol="0">
              <a:spAutoFit/>
            </a:bodyPr>
            <a:lstStyle/>
            <a:p>
              <a:r>
                <a:rPr lang="nl-NL" sz="2800" dirty="0"/>
                <a:t>1. 20</a:t>
              </a:r>
              <a:r>
                <a:rPr lang="nl-NL" sz="2800" baseline="30000" dirty="0"/>
                <a:t>0</a:t>
              </a:r>
              <a:r>
                <a:rPr lang="nl-NL" sz="2800" dirty="0"/>
                <a:t> C</a:t>
              </a:r>
            </a:p>
          </p:txBody>
        </p:sp>
        <p:sp>
          <p:nvSpPr>
            <p:cNvPr id="18" name="Tekstvak 17"/>
            <p:cNvSpPr txBox="1"/>
            <p:nvPr/>
          </p:nvSpPr>
          <p:spPr>
            <a:xfrm>
              <a:off x="7086600" y="3432313"/>
              <a:ext cx="1300356" cy="523220"/>
            </a:xfrm>
            <a:prstGeom prst="rect">
              <a:avLst/>
            </a:prstGeom>
            <a:noFill/>
          </p:spPr>
          <p:txBody>
            <a:bodyPr wrap="none" rtlCol="0">
              <a:spAutoFit/>
            </a:bodyPr>
            <a:lstStyle/>
            <a:p>
              <a:r>
                <a:rPr lang="nl-NL" sz="2800" dirty="0"/>
                <a:t>2. 20</a:t>
              </a:r>
              <a:r>
                <a:rPr lang="nl-NL" sz="2800" baseline="30000" dirty="0"/>
                <a:t>0</a:t>
              </a:r>
              <a:r>
                <a:rPr lang="nl-NL" sz="2800" dirty="0"/>
                <a:t> C</a:t>
              </a:r>
            </a:p>
          </p:txBody>
        </p:sp>
        <p:sp>
          <p:nvSpPr>
            <p:cNvPr id="9" name="Tekstvak 8"/>
            <p:cNvSpPr txBox="1"/>
            <p:nvPr/>
          </p:nvSpPr>
          <p:spPr>
            <a:xfrm>
              <a:off x="5965895" y="5599389"/>
              <a:ext cx="1273105" cy="523220"/>
            </a:xfrm>
            <a:prstGeom prst="rect">
              <a:avLst/>
            </a:prstGeom>
            <a:noFill/>
          </p:spPr>
          <p:txBody>
            <a:bodyPr wrap="none" rtlCol="0">
              <a:spAutoFit/>
            </a:bodyPr>
            <a:lstStyle/>
            <a:p>
              <a:r>
                <a:rPr lang="nl-NL" sz="2800" dirty="0"/>
                <a:t>3. ?? </a:t>
              </a:r>
              <a:r>
                <a:rPr lang="nl-NL" sz="2800" baseline="30000" dirty="0" err="1"/>
                <a:t>o</a:t>
              </a:r>
              <a:r>
                <a:rPr lang="nl-NL" sz="2800" dirty="0" err="1"/>
                <a:t>C</a:t>
              </a:r>
              <a:endParaRPr lang="nl-NL" sz="2800" dirty="0"/>
            </a:p>
          </p:txBody>
        </p:sp>
      </p:grpSp>
    </p:spTree>
    <p:extLst>
      <p:ext uri="{BB962C8B-B14F-4D97-AF65-F5344CB8AC3E}">
        <p14:creationId xmlns:p14="http://schemas.microsoft.com/office/powerpoint/2010/main" val="614778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Temperatuur 2</a:t>
            </a:r>
          </a:p>
        </p:txBody>
      </p:sp>
      <p:sp>
        <p:nvSpPr>
          <p:cNvPr id="3" name="Tijdelijke aanduiding voor inhoud 2"/>
          <p:cNvSpPr>
            <a:spLocks noGrp="1"/>
          </p:cNvSpPr>
          <p:nvPr>
            <p:ph idx="1"/>
          </p:nvPr>
        </p:nvSpPr>
        <p:spPr>
          <a:xfrm>
            <a:off x="457200" y="1600200"/>
            <a:ext cx="4191000" cy="4525963"/>
          </a:xfrm>
        </p:spPr>
        <p:txBody>
          <a:bodyPr/>
          <a:lstStyle/>
          <a:p>
            <a:pPr marL="0" indent="0">
              <a:buNone/>
            </a:pPr>
            <a:r>
              <a:rPr lang="nl-NL" dirty="0"/>
              <a:t>Water van bekers 1 en 2 wordt bij elkaar gedaan in beker 3. Wat is de eindtemperatuur?</a:t>
            </a:r>
          </a:p>
          <a:p>
            <a:pPr marL="0" indent="0">
              <a:buNone/>
            </a:pPr>
            <a:r>
              <a:rPr lang="nl-NL" dirty="0"/>
              <a:t>A. 20 </a:t>
            </a:r>
            <a:r>
              <a:rPr lang="nl-NL" baseline="30000" dirty="0" err="1"/>
              <a:t>o</a:t>
            </a:r>
            <a:r>
              <a:rPr lang="nl-NL" dirty="0" err="1"/>
              <a:t>C</a:t>
            </a:r>
            <a:endParaRPr lang="nl-NL" dirty="0"/>
          </a:p>
          <a:p>
            <a:pPr marL="0" indent="0">
              <a:buNone/>
            </a:pPr>
            <a:r>
              <a:rPr lang="nl-NL" dirty="0"/>
              <a:t>B. 40 </a:t>
            </a:r>
            <a:r>
              <a:rPr lang="nl-NL" baseline="30000" dirty="0" err="1"/>
              <a:t>o</a:t>
            </a:r>
            <a:r>
              <a:rPr lang="nl-NL" dirty="0" err="1"/>
              <a:t>C</a:t>
            </a:r>
            <a:endParaRPr lang="nl-NL" dirty="0"/>
          </a:p>
          <a:p>
            <a:pPr marL="0" indent="0">
              <a:buNone/>
            </a:pPr>
            <a:r>
              <a:rPr lang="nl-NL" dirty="0"/>
              <a:t>C. 80 </a:t>
            </a:r>
            <a:r>
              <a:rPr lang="nl-NL" baseline="30000" dirty="0" err="1"/>
              <a:t>o</a:t>
            </a:r>
            <a:r>
              <a:rPr lang="nl-NL" dirty="0" err="1"/>
              <a:t>C</a:t>
            </a:r>
            <a:endParaRPr lang="nl-NL" dirty="0"/>
          </a:p>
          <a:p>
            <a:pPr marL="0" indent="0">
              <a:buNone/>
            </a:pPr>
            <a:r>
              <a:rPr lang="nl-NL" dirty="0"/>
              <a:t>D. Iets minder dan 80 </a:t>
            </a:r>
            <a:r>
              <a:rPr lang="nl-NL" baseline="30000" dirty="0" err="1"/>
              <a:t>o</a:t>
            </a:r>
            <a:r>
              <a:rPr lang="nl-NL" dirty="0" err="1"/>
              <a:t>C</a:t>
            </a:r>
            <a:endParaRPr lang="nl-NL" dirty="0"/>
          </a:p>
          <a:p>
            <a:pPr marL="0" indent="0">
              <a:buNone/>
            </a:pPr>
            <a:endParaRPr lang="nl-NL" dirty="0"/>
          </a:p>
        </p:txBody>
      </p:sp>
      <p:grpSp>
        <p:nvGrpSpPr>
          <p:cNvPr id="11" name="Groep 10">
            <a:extLst>
              <a:ext uri="{FF2B5EF4-FFF2-40B4-BE49-F238E27FC236}">
                <a16:creationId xmlns:a16="http://schemas.microsoft.com/office/drawing/2014/main" id="{14938708-648A-9544-908A-F67F67E0EF08}"/>
              </a:ext>
            </a:extLst>
          </p:cNvPr>
          <p:cNvGrpSpPr/>
          <p:nvPr/>
        </p:nvGrpSpPr>
        <p:grpSpPr>
          <a:xfrm>
            <a:off x="5479485" y="2209800"/>
            <a:ext cx="2907471" cy="3952220"/>
            <a:chOff x="5479485" y="2209800"/>
            <a:chExt cx="2907471" cy="3952220"/>
          </a:xfrm>
        </p:grpSpPr>
        <p:cxnSp>
          <p:nvCxnSpPr>
            <p:cNvPr id="5" name="Rechte verbindingslijn 4"/>
            <p:cNvCxnSpPr/>
            <p:nvPr/>
          </p:nvCxnSpPr>
          <p:spPr>
            <a:xfrm>
              <a:off x="5562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62484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7086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7765774"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562600" y="3124200"/>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086600" y="3127513"/>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5562600" y="2514600"/>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7086600" y="2521226"/>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p:nvPr/>
          </p:nvCxnSpPr>
          <p:spPr>
            <a:xfrm>
              <a:off x="6096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a:off x="7239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Rechte verbindingslijn 20"/>
            <p:cNvCxnSpPr/>
            <p:nvPr/>
          </p:nvCxnSpPr>
          <p:spPr>
            <a:xfrm>
              <a:off x="6096000" y="5257800"/>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p:nvCxnSpPr>
          <p:spPr>
            <a:xfrm>
              <a:off x="6096000" y="4495800"/>
              <a:ext cx="11430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4" name="Tekstvak 3"/>
            <p:cNvSpPr txBox="1"/>
            <p:nvPr/>
          </p:nvSpPr>
          <p:spPr>
            <a:xfrm>
              <a:off x="5479485" y="3288171"/>
              <a:ext cx="1233030" cy="523220"/>
            </a:xfrm>
            <a:prstGeom prst="rect">
              <a:avLst/>
            </a:prstGeom>
            <a:noFill/>
          </p:spPr>
          <p:txBody>
            <a:bodyPr wrap="none" rtlCol="0">
              <a:spAutoFit/>
            </a:bodyPr>
            <a:lstStyle/>
            <a:p>
              <a:r>
                <a:rPr lang="nl-NL" sz="2800" dirty="0"/>
                <a:t>1. 40</a:t>
              </a:r>
              <a:r>
                <a:rPr lang="nl-NL" sz="2800" baseline="30000" dirty="0"/>
                <a:t>0</a:t>
              </a:r>
              <a:r>
                <a:rPr lang="nl-NL" sz="2800" dirty="0"/>
                <a:t> </a:t>
              </a:r>
              <a:r>
                <a:rPr lang="nl-NL" dirty="0"/>
                <a:t>C</a:t>
              </a:r>
            </a:p>
          </p:txBody>
        </p:sp>
        <p:sp>
          <p:nvSpPr>
            <p:cNvPr id="18" name="Tekstvak 17"/>
            <p:cNvSpPr txBox="1"/>
            <p:nvPr/>
          </p:nvSpPr>
          <p:spPr>
            <a:xfrm>
              <a:off x="7086600" y="3362979"/>
              <a:ext cx="1300356" cy="523220"/>
            </a:xfrm>
            <a:prstGeom prst="rect">
              <a:avLst/>
            </a:prstGeom>
            <a:noFill/>
          </p:spPr>
          <p:txBody>
            <a:bodyPr wrap="none" rtlCol="0">
              <a:spAutoFit/>
            </a:bodyPr>
            <a:lstStyle/>
            <a:p>
              <a:r>
                <a:rPr lang="nl-NL" sz="2800" dirty="0"/>
                <a:t>2. 40</a:t>
              </a:r>
              <a:r>
                <a:rPr lang="nl-NL" sz="2800" baseline="30000" dirty="0"/>
                <a:t>0</a:t>
              </a:r>
              <a:r>
                <a:rPr lang="nl-NL" sz="2800" dirty="0"/>
                <a:t> C</a:t>
              </a:r>
            </a:p>
          </p:txBody>
        </p:sp>
        <p:sp>
          <p:nvSpPr>
            <p:cNvPr id="9" name="Tekstvak 8"/>
            <p:cNvSpPr txBox="1"/>
            <p:nvPr/>
          </p:nvSpPr>
          <p:spPr>
            <a:xfrm>
              <a:off x="6248400" y="5638800"/>
              <a:ext cx="1273105" cy="523220"/>
            </a:xfrm>
            <a:prstGeom prst="rect">
              <a:avLst/>
            </a:prstGeom>
            <a:noFill/>
          </p:spPr>
          <p:txBody>
            <a:bodyPr wrap="none" rtlCol="0">
              <a:spAutoFit/>
            </a:bodyPr>
            <a:lstStyle/>
            <a:p>
              <a:r>
                <a:rPr lang="nl-NL" sz="2800" dirty="0"/>
                <a:t>3. ?? </a:t>
              </a:r>
              <a:r>
                <a:rPr lang="nl-NL" sz="2800" baseline="30000" dirty="0" err="1"/>
                <a:t>o</a:t>
              </a:r>
              <a:r>
                <a:rPr lang="nl-NL" sz="2800" dirty="0" err="1"/>
                <a:t>C</a:t>
              </a:r>
              <a:endParaRPr lang="nl-NL" sz="2800" dirty="0"/>
            </a:p>
          </p:txBody>
        </p:sp>
      </p:grpSp>
    </p:spTree>
    <p:extLst>
      <p:ext uri="{BB962C8B-B14F-4D97-AF65-F5344CB8AC3E}">
        <p14:creationId xmlns:p14="http://schemas.microsoft.com/office/powerpoint/2010/main" val="174176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Temperatuur 3</a:t>
            </a:r>
          </a:p>
        </p:txBody>
      </p:sp>
      <p:sp>
        <p:nvSpPr>
          <p:cNvPr id="3" name="Tijdelijke aanduiding voor inhoud 2"/>
          <p:cNvSpPr>
            <a:spLocks noGrp="1"/>
          </p:cNvSpPr>
          <p:nvPr>
            <p:ph idx="1"/>
          </p:nvPr>
        </p:nvSpPr>
        <p:spPr>
          <a:xfrm>
            <a:off x="457200" y="1600200"/>
            <a:ext cx="4191000" cy="4525963"/>
          </a:xfrm>
        </p:spPr>
        <p:txBody>
          <a:bodyPr>
            <a:normAutofit fontScale="92500" lnSpcReduction="10000"/>
          </a:bodyPr>
          <a:lstStyle/>
          <a:p>
            <a:pPr marL="0" indent="0">
              <a:buNone/>
            </a:pPr>
            <a:r>
              <a:rPr lang="nl-NL" dirty="0"/>
              <a:t>Het water in glas 1 wordt verdeeld in gelijke delen in glazen 2 en 3. De temperatuur van het water in glazen 2 en 3 direct na het overgieten is:</a:t>
            </a:r>
          </a:p>
          <a:p>
            <a:pPr marL="514350" indent="-514350">
              <a:buAutoNum type="alphaUcPeriod"/>
            </a:pPr>
            <a:r>
              <a:rPr lang="nl-NL" dirty="0"/>
              <a:t>30 </a:t>
            </a:r>
            <a:r>
              <a:rPr lang="nl-NL" baseline="30000" dirty="0" err="1"/>
              <a:t>o</a:t>
            </a:r>
            <a:r>
              <a:rPr lang="nl-NL" dirty="0" err="1"/>
              <a:t>C</a:t>
            </a:r>
            <a:endParaRPr lang="nl-NL" dirty="0"/>
          </a:p>
          <a:p>
            <a:pPr marL="514350" indent="-514350">
              <a:buAutoNum type="alphaUcPeriod"/>
            </a:pPr>
            <a:r>
              <a:rPr lang="nl-NL" dirty="0"/>
              <a:t>60 </a:t>
            </a:r>
            <a:r>
              <a:rPr lang="nl-NL" baseline="30000" dirty="0" err="1"/>
              <a:t>o</a:t>
            </a:r>
            <a:r>
              <a:rPr lang="nl-NL" dirty="0" err="1"/>
              <a:t>C</a:t>
            </a:r>
            <a:endParaRPr lang="nl-NL" dirty="0"/>
          </a:p>
          <a:p>
            <a:pPr marL="514350" indent="-514350">
              <a:buAutoNum type="alphaUcPeriod"/>
            </a:pPr>
            <a:r>
              <a:rPr lang="nl-NL" dirty="0"/>
              <a:t>120 </a:t>
            </a:r>
            <a:r>
              <a:rPr lang="nl-NL" baseline="30000" dirty="0" err="1"/>
              <a:t>o</a:t>
            </a:r>
            <a:r>
              <a:rPr lang="nl-NL" dirty="0" err="1"/>
              <a:t>C</a:t>
            </a:r>
            <a:endParaRPr lang="nl-NL" dirty="0"/>
          </a:p>
          <a:p>
            <a:pPr marL="514350" indent="-514350">
              <a:buAutoNum type="alphaUcPeriod"/>
            </a:pPr>
            <a:endParaRPr lang="nl-NL" dirty="0"/>
          </a:p>
        </p:txBody>
      </p:sp>
      <p:grpSp>
        <p:nvGrpSpPr>
          <p:cNvPr id="18" name="Groep 17">
            <a:extLst>
              <a:ext uri="{FF2B5EF4-FFF2-40B4-BE49-F238E27FC236}">
                <a16:creationId xmlns:a16="http://schemas.microsoft.com/office/drawing/2014/main" id="{591C162C-5080-1F4A-82A8-E3E182529451}"/>
              </a:ext>
            </a:extLst>
          </p:cNvPr>
          <p:cNvGrpSpPr/>
          <p:nvPr/>
        </p:nvGrpSpPr>
        <p:grpSpPr>
          <a:xfrm>
            <a:off x="5638800" y="2123489"/>
            <a:ext cx="2782793" cy="3886131"/>
            <a:chOff x="5638800" y="2123489"/>
            <a:chExt cx="2782793" cy="3886131"/>
          </a:xfrm>
        </p:grpSpPr>
        <p:grpSp>
          <p:nvGrpSpPr>
            <p:cNvPr id="9" name="Groeperen 8"/>
            <p:cNvGrpSpPr/>
            <p:nvPr/>
          </p:nvGrpSpPr>
          <p:grpSpPr>
            <a:xfrm>
              <a:off x="5638800" y="4267200"/>
              <a:ext cx="2209800" cy="917713"/>
              <a:chOff x="5562600" y="2209800"/>
              <a:chExt cx="2209800" cy="917713"/>
            </a:xfrm>
          </p:grpSpPr>
          <p:cxnSp>
            <p:nvCxnSpPr>
              <p:cNvPr id="5" name="Rechte verbindingslijn 4"/>
              <p:cNvCxnSpPr/>
              <p:nvPr/>
            </p:nvCxnSpPr>
            <p:spPr>
              <a:xfrm>
                <a:off x="5562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62484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7086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7765774"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562600" y="3124200"/>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086600" y="3127513"/>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5562600" y="2514600"/>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7086600" y="2521226"/>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4" name="Groeperen 3"/>
            <p:cNvGrpSpPr/>
            <p:nvPr/>
          </p:nvGrpSpPr>
          <p:grpSpPr>
            <a:xfrm>
              <a:off x="6172200" y="2123489"/>
              <a:ext cx="1143000" cy="1219200"/>
              <a:chOff x="6096000" y="4038600"/>
              <a:chExt cx="1143000" cy="1219200"/>
            </a:xfrm>
          </p:grpSpPr>
          <p:cxnSp>
            <p:nvCxnSpPr>
              <p:cNvPr id="17" name="Rechte verbindingslijn 16"/>
              <p:cNvCxnSpPr/>
              <p:nvPr/>
            </p:nvCxnSpPr>
            <p:spPr>
              <a:xfrm>
                <a:off x="6096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a:off x="7239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Rechte verbindingslijn 20"/>
              <p:cNvCxnSpPr/>
              <p:nvPr/>
            </p:nvCxnSpPr>
            <p:spPr>
              <a:xfrm>
                <a:off x="6096000" y="5257800"/>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p:nvCxnSpPr>
            <p:spPr>
              <a:xfrm>
                <a:off x="6096000" y="4495800"/>
                <a:ext cx="11430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11" name="Tekstvak 10">
              <a:extLst>
                <a:ext uri="{FF2B5EF4-FFF2-40B4-BE49-F238E27FC236}">
                  <a16:creationId xmlns:a16="http://schemas.microsoft.com/office/drawing/2014/main" id="{C3316FBB-A13E-374A-AA14-70C002AF4790}"/>
                </a:ext>
              </a:extLst>
            </p:cNvPr>
            <p:cNvSpPr txBox="1"/>
            <p:nvPr/>
          </p:nvSpPr>
          <p:spPr>
            <a:xfrm>
              <a:off x="6324600" y="3516086"/>
              <a:ext cx="1212191" cy="523220"/>
            </a:xfrm>
            <a:prstGeom prst="rect">
              <a:avLst/>
            </a:prstGeom>
            <a:noFill/>
          </p:spPr>
          <p:txBody>
            <a:bodyPr wrap="none" rtlCol="0">
              <a:spAutoFit/>
            </a:bodyPr>
            <a:lstStyle/>
            <a:p>
              <a:r>
                <a:rPr lang="en-US" sz="2800" dirty="0"/>
                <a:t>I. 60 </a:t>
              </a:r>
              <a:r>
                <a:rPr lang="en-US" sz="2800" baseline="30000" dirty="0" err="1"/>
                <a:t>o</a:t>
              </a:r>
              <a:r>
                <a:rPr lang="en-US" sz="2800" dirty="0" err="1"/>
                <a:t>C</a:t>
              </a:r>
              <a:endParaRPr lang="en-US" sz="2800" dirty="0"/>
            </a:p>
          </p:txBody>
        </p:sp>
        <p:sp>
          <p:nvSpPr>
            <p:cNvPr id="12" name="Tekstvak 11">
              <a:extLst>
                <a:ext uri="{FF2B5EF4-FFF2-40B4-BE49-F238E27FC236}">
                  <a16:creationId xmlns:a16="http://schemas.microsoft.com/office/drawing/2014/main" id="{6DE079F8-DA98-EA44-864C-871D7D0A4F14}"/>
                </a:ext>
              </a:extLst>
            </p:cNvPr>
            <p:cNvSpPr txBox="1"/>
            <p:nvPr/>
          </p:nvSpPr>
          <p:spPr>
            <a:xfrm>
              <a:off x="5638800" y="5486400"/>
              <a:ext cx="1106393" cy="523220"/>
            </a:xfrm>
            <a:prstGeom prst="rect">
              <a:avLst/>
            </a:prstGeom>
            <a:noFill/>
          </p:spPr>
          <p:txBody>
            <a:bodyPr wrap="none" rtlCol="0">
              <a:spAutoFit/>
            </a:bodyPr>
            <a:lstStyle/>
            <a:p>
              <a:r>
                <a:rPr lang="en-US" sz="2800" dirty="0"/>
                <a:t>2. ? </a:t>
              </a:r>
              <a:r>
                <a:rPr lang="en-US" sz="2800" baseline="30000" dirty="0" err="1"/>
                <a:t>o</a:t>
              </a:r>
              <a:r>
                <a:rPr lang="en-US" sz="2800" dirty="0" err="1"/>
                <a:t>C</a:t>
              </a:r>
              <a:endParaRPr lang="en-US" sz="2800" dirty="0"/>
            </a:p>
          </p:txBody>
        </p:sp>
        <p:sp>
          <p:nvSpPr>
            <p:cNvPr id="13" name="Tekstvak 12">
              <a:extLst>
                <a:ext uri="{FF2B5EF4-FFF2-40B4-BE49-F238E27FC236}">
                  <a16:creationId xmlns:a16="http://schemas.microsoft.com/office/drawing/2014/main" id="{C36FD252-9BC0-8847-8253-CE54B4915986}"/>
                </a:ext>
              </a:extLst>
            </p:cNvPr>
            <p:cNvSpPr txBox="1"/>
            <p:nvPr/>
          </p:nvSpPr>
          <p:spPr>
            <a:xfrm>
              <a:off x="7315200" y="5486400"/>
              <a:ext cx="1106393" cy="523220"/>
            </a:xfrm>
            <a:prstGeom prst="rect">
              <a:avLst/>
            </a:prstGeom>
            <a:noFill/>
          </p:spPr>
          <p:txBody>
            <a:bodyPr wrap="none" rtlCol="0">
              <a:spAutoFit/>
            </a:bodyPr>
            <a:lstStyle/>
            <a:p>
              <a:r>
                <a:rPr lang="en-US" sz="2800" dirty="0"/>
                <a:t>3. ? </a:t>
              </a:r>
              <a:r>
                <a:rPr lang="en-US" sz="2800" baseline="30000" dirty="0" err="1"/>
                <a:t>o</a:t>
              </a:r>
              <a:r>
                <a:rPr lang="en-US" sz="2800" dirty="0" err="1"/>
                <a:t>C</a:t>
              </a:r>
              <a:endParaRPr lang="en-US" sz="2800" dirty="0"/>
            </a:p>
          </p:txBody>
        </p:sp>
      </p:grpSp>
    </p:spTree>
    <p:extLst>
      <p:ext uri="{BB962C8B-B14F-4D97-AF65-F5344CB8AC3E}">
        <p14:creationId xmlns:p14="http://schemas.microsoft.com/office/powerpoint/2010/main" val="519931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B94C65-0523-EB40-B855-5C96292F7290}"/>
              </a:ext>
            </a:extLst>
          </p:cNvPr>
          <p:cNvSpPr>
            <a:spLocks noGrp="1"/>
          </p:cNvSpPr>
          <p:nvPr>
            <p:ph type="title"/>
          </p:nvPr>
        </p:nvSpPr>
        <p:spPr>
          <a:xfrm>
            <a:off x="381000" y="1752600"/>
            <a:ext cx="8229600" cy="1143000"/>
          </a:xfrm>
        </p:spPr>
        <p:txBody>
          <a:bodyPr>
            <a:noAutofit/>
          </a:bodyPr>
          <a:lstStyle/>
          <a:p>
            <a:pPr algn="l"/>
            <a:r>
              <a:rPr lang="nl-NL" sz="3200" dirty="0"/>
              <a:t>We zagen een ijzeren staaf in twee delen, het volume van deel X is 2x het volume van deel Y (</a:t>
            </a:r>
            <a:r>
              <a:rPr lang="nl-NL" sz="3200" dirty="0" err="1"/>
              <a:t>V</a:t>
            </a:r>
            <a:r>
              <a:rPr lang="nl-NL" sz="3200" baseline="-25000" dirty="0" err="1"/>
              <a:t>x</a:t>
            </a:r>
            <a:r>
              <a:rPr lang="nl-NL" sz="3200" dirty="0"/>
              <a:t>=2V</a:t>
            </a:r>
            <a:r>
              <a:rPr lang="nl-NL" sz="3200" baseline="-25000" dirty="0"/>
              <a:t>y</a:t>
            </a:r>
            <a:r>
              <a:rPr lang="nl-NL" sz="3200" dirty="0"/>
              <a:t>). We vergelijken de dichtheid </a:t>
            </a:r>
            <a:r>
              <a:rPr lang="nl-NL" sz="3200" dirty="0">
                <a:sym typeface="Symbol" pitchFamily="2" charset="2"/>
              </a:rPr>
              <a:t></a:t>
            </a:r>
            <a:r>
              <a:rPr lang="nl-NL" sz="3200" dirty="0"/>
              <a:t> van deel X met die van deel Y. Welke uitspraak is correct?</a:t>
            </a:r>
            <a:br>
              <a:rPr lang="nl-NL" sz="3200" dirty="0"/>
            </a:br>
            <a:endParaRPr lang="nl-NL" sz="3200" dirty="0"/>
          </a:p>
        </p:txBody>
      </p:sp>
      <p:sp>
        <p:nvSpPr>
          <p:cNvPr id="11" name="Tekstvak 10">
            <a:extLst>
              <a:ext uri="{FF2B5EF4-FFF2-40B4-BE49-F238E27FC236}">
                <a16:creationId xmlns:a16="http://schemas.microsoft.com/office/drawing/2014/main" id="{15C011EC-32AC-5A47-A555-36C823B0C361}"/>
              </a:ext>
            </a:extLst>
          </p:cNvPr>
          <p:cNvSpPr txBox="1"/>
          <p:nvPr/>
        </p:nvSpPr>
        <p:spPr>
          <a:xfrm>
            <a:off x="5562600" y="3810000"/>
            <a:ext cx="1579278" cy="2215991"/>
          </a:xfrm>
          <a:prstGeom prst="rect">
            <a:avLst/>
          </a:prstGeom>
          <a:noFill/>
        </p:spPr>
        <p:txBody>
          <a:bodyPr wrap="none" rtlCol="0">
            <a:spAutoFit/>
          </a:bodyPr>
          <a:lstStyle/>
          <a:p>
            <a:r>
              <a:rPr lang="nl-NL" sz="2400" dirty="0">
                <a:sym typeface="Symbol" pitchFamily="2" charset="2"/>
              </a:rPr>
              <a:t>A. </a:t>
            </a:r>
            <a:r>
              <a:rPr lang="nl-NL" sz="2400" baseline="-25000" dirty="0"/>
              <a:t>x </a:t>
            </a:r>
            <a:r>
              <a:rPr lang="nl-NL" sz="2400" dirty="0"/>
              <a:t>= 2</a:t>
            </a:r>
            <a:r>
              <a:rPr lang="nl-NL" sz="2400" dirty="0">
                <a:sym typeface="Symbol" pitchFamily="2" charset="2"/>
              </a:rPr>
              <a:t></a:t>
            </a:r>
            <a:r>
              <a:rPr lang="nl-NL" sz="2400" baseline="-25000" dirty="0"/>
              <a:t>y</a:t>
            </a:r>
            <a:endParaRPr lang="nl-NL" sz="2400" dirty="0"/>
          </a:p>
          <a:p>
            <a:endParaRPr lang="nl-NL" sz="2400" dirty="0"/>
          </a:p>
          <a:p>
            <a:r>
              <a:rPr lang="nl-NL" sz="2400" dirty="0">
                <a:sym typeface="Symbol" pitchFamily="2" charset="2"/>
              </a:rPr>
              <a:t>B. </a:t>
            </a:r>
            <a:r>
              <a:rPr lang="nl-NL" sz="2400" baseline="-25000" dirty="0"/>
              <a:t>x </a:t>
            </a:r>
            <a:r>
              <a:rPr lang="nl-NL" sz="2400" dirty="0"/>
              <a:t>= </a:t>
            </a:r>
            <a:r>
              <a:rPr lang="nl-NL" sz="2400" dirty="0">
                <a:sym typeface="Symbol" pitchFamily="2" charset="2"/>
              </a:rPr>
              <a:t></a:t>
            </a:r>
            <a:r>
              <a:rPr lang="nl-NL" sz="2400" baseline="-25000" dirty="0"/>
              <a:t>y</a:t>
            </a:r>
            <a:endParaRPr lang="nl-NL" sz="2400" dirty="0"/>
          </a:p>
          <a:p>
            <a:endParaRPr lang="nl-NL" sz="2400" dirty="0"/>
          </a:p>
          <a:p>
            <a:r>
              <a:rPr lang="nl-NL" sz="2400" dirty="0">
                <a:sym typeface="Symbol" pitchFamily="2" charset="2"/>
              </a:rPr>
              <a:t>C. </a:t>
            </a:r>
            <a:r>
              <a:rPr lang="nl-NL" sz="2400" baseline="-25000" dirty="0"/>
              <a:t>x</a:t>
            </a:r>
            <a:r>
              <a:rPr lang="nl-NL" sz="2400" dirty="0"/>
              <a:t> = ½ </a:t>
            </a:r>
            <a:r>
              <a:rPr lang="nl-NL" sz="2400" dirty="0">
                <a:sym typeface="Symbol" pitchFamily="2" charset="2"/>
              </a:rPr>
              <a:t></a:t>
            </a:r>
            <a:r>
              <a:rPr lang="nl-NL" sz="2400" baseline="-25000" dirty="0"/>
              <a:t>y</a:t>
            </a:r>
            <a:endParaRPr lang="nl-NL" sz="2400" dirty="0"/>
          </a:p>
          <a:p>
            <a:endParaRPr lang="nl-NL" dirty="0"/>
          </a:p>
        </p:txBody>
      </p:sp>
      <p:pic>
        <p:nvPicPr>
          <p:cNvPr id="7" name="Tijdelijke aanduiding voor inhoud 6">
            <a:extLst>
              <a:ext uri="{FF2B5EF4-FFF2-40B4-BE49-F238E27FC236}">
                <a16:creationId xmlns:a16="http://schemas.microsoft.com/office/drawing/2014/main" id="{7133F038-1E72-3E9E-47D4-06CD9B54D8E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8600" y="3810000"/>
            <a:ext cx="4743965" cy="2590800"/>
          </a:xfrm>
        </p:spPr>
      </p:pic>
      <p:sp>
        <p:nvSpPr>
          <p:cNvPr id="8" name="Tekstvak 7">
            <a:extLst>
              <a:ext uri="{FF2B5EF4-FFF2-40B4-BE49-F238E27FC236}">
                <a16:creationId xmlns:a16="http://schemas.microsoft.com/office/drawing/2014/main" id="{C07BAB34-A311-4CBC-9B40-753550CDDC5C}"/>
              </a:ext>
            </a:extLst>
          </p:cNvPr>
          <p:cNvSpPr txBox="1"/>
          <p:nvPr/>
        </p:nvSpPr>
        <p:spPr>
          <a:xfrm>
            <a:off x="2895600" y="172231"/>
            <a:ext cx="2667000" cy="646331"/>
          </a:xfrm>
          <a:prstGeom prst="rect">
            <a:avLst/>
          </a:prstGeom>
          <a:noFill/>
        </p:spPr>
        <p:txBody>
          <a:bodyPr wrap="square" rtlCol="0">
            <a:spAutoFit/>
          </a:bodyPr>
          <a:lstStyle/>
          <a:p>
            <a:r>
              <a:rPr lang="nl-NL" sz="3600" dirty="0"/>
              <a:t>Dichtheid</a:t>
            </a:r>
          </a:p>
        </p:txBody>
      </p:sp>
    </p:spTree>
    <p:extLst>
      <p:ext uri="{BB962C8B-B14F-4D97-AF65-F5344CB8AC3E}">
        <p14:creationId xmlns:p14="http://schemas.microsoft.com/office/powerpoint/2010/main" val="61312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1FA7AB-EEE8-526F-EE0C-32E8CAE14B04}"/>
              </a:ext>
            </a:extLst>
          </p:cNvPr>
          <p:cNvSpPr>
            <a:spLocks noGrp="1"/>
          </p:cNvSpPr>
          <p:nvPr>
            <p:ph type="title"/>
          </p:nvPr>
        </p:nvSpPr>
        <p:spPr>
          <a:xfrm>
            <a:off x="533400" y="2747962"/>
            <a:ext cx="7772400" cy="1362075"/>
          </a:xfrm>
        </p:spPr>
        <p:txBody>
          <a:bodyPr/>
          <a:lstStyle/>
          <a:p>
            <a:pPr algn="ctr"/>
            <a:r>
              <a:rPr lang="nl-NL" dirty="0"/>
              <a:t>Extra slides</a:t>
            </a:r>
          </a:p>
        </p:txBody>
      </p:sp>
    </p:spTree>
    <p:extLst>
      <p:ext uri="{BB962C8B-B14F-4D97-AF65-F5344CB8AC3E}">
        <p14:creationId xmlns:p14="http://schemas.microsoft.com/office/powerpoint/2010/main" val="1835814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Temperatuur 5</a:t>
            </a:r>
          </a:p>
        </p:txBody>
      </p:sp>
      <p:sp>
        <p:nvSpPr>
          <p:cNvPr id="3" name="Tijdelijke aanduiding voor inhoud 2"/>
          <p:cNvSpPr>
            <a:spLocks noGrp="1"/>
          </p:cNvSpPr>
          <p:nvPr>
            <p:ph idx="1"/>
          </p:nvPr>
        </p:nvSpPr>
        <p:spPr>
          <a:xfrm>
            <a:off x="457200" y="1600200"/>
            <a:ext cx="4191000" cy="4525963"/>
          </a:xfrm>
        </p:spPr>
        <p:txBody>
          <a:bodyPr>
            <a:normAutofit fontScale="92500" lnSpcReduction="10000"/>
          </a:bodyPr>
          <a:lstStyle/>
          <a:p>
            <a:pPr marL="0" indent="0">
              <a:buNone/>
            </a:pPr>
            <a:r>
              <a:rPr lang="nl-NL" dirty="0"/>
              <a:t>Water van bekers 1 en 2 wordt bij elkaar gedaan in beker 3. Wat is de eindtemperatuur?</a:t>
            </a:r>
          </a:p>
          <a:p>
            <a:pPr marL="514350" indent="-514350">
              <a:buAutoNum type="alphaUcPeriod"/>
            </a:pPr>
            <a:r>
              <a:rPr lang="nl-NL" dirty="0"/>
              <a:t>20 </a:t>
            </a:r>
            <a:r>
              <a:rPr lang="nl-NL" baseline="30000" dirty="0"/>
              <a:t>o</a:t>
            </a:r>
            <a:r>
              <a:rPr lang="nl-NL" dirty="0"/>
              <a:t>C</a:t>
            </a:r>
          </a:p>
          <a:p>
            <a:pPr marL="514350" indent="-514350">
              <a:buAutoNum type="alphaUcPeriod"/>
            </a:pPr>
            <a:r>
              <a:rPr lang="nl-NL" dirty="0"/>
              <a:t>25 </a:t>
            </a:r>
            <a:r>
              <a:rPr lang="nl-NL" baseline="30000" dirty="0"/>
              <a:t>o</a:t>
            </a:r>
            <a:r>
              <a:rPr lang="nl-NL" dirty="0"/>
              <a:t>C</a:t>
            </a:r>
          </a:p>
          <a:p>
            <a:pPr marL="514350" indent="-514350">
              <a:buAutoNum type="alphaUcPeriod"/>
            </a:pPr>
            <a:r>
              <a:rPr lang="nl-NL" dirty="0"/>
              <a:t>30 </a:t>
            </a:r>
            <a:r>
              <a:rPr lang="nl-NL" baseline="30000" dirty="0"/>
              <a:t>o</a:t>
            </a:r>
            <a:r>
              <a:rPr lang="nl-NL" dirty="0"/>
              <a:t>C</a:t>
            </a:r>
          </a:p>
          <a:p>
            <a:pPr marL="514350" indent="-514350">
              <a:buAutoNum type="alphaUcPeriod"/>
            </a:pPr>
            <a:r>
              <a:rPr lang="nl-NL" dirty="0"/>
              <a:t>Ietsje minder dan 50</a:t>
            </a:r>
            <a:r>
              <a:rPr lang="nl-NL" baseline="30000" dirty="0"/>
              <a:t>o</a:t>
            </a:r>
            <a:r>
              <a:rPr lang="nl-NL" dirty="0"/>
              <a:t>C</a:t>
            </a:r>
          </a:p>
          <a:p>
            <a:pPr marL="0" indent="0">
              <a:buNone/>
            </a:pPr>
            <a:endParaRPr lang="nl-NL" dirty="0"/>
          </a:p>
        </p:txBody>
      </p:sp>
      <p:grpSp>
        <p:nvGrpSpPr>
          <p:cNvPr id="11" name="Groep 10">
            <a:extLst>
              <a:ext uri="{FF2B5EF4-FFF2-40B4-BE49-F238E27FC236}">
                <a16:creationId xmlns:a16="http://schemas.microsoft.com/office/drawing/2014/main" id="{1D49BC53-2CD0-1347-A1F7-67E3B61E563B}"/>
              </a:ext>
            </a:extLst>
          </p:cNvPr>
          <p:cNvGrpSpPr/>
          <p:nvPr/>
        </p:nvGrpSpPr>
        <p:grpSpPr>
          <a:xfrm>
            <a:off x="5255322" y="2209800"/>
            <a:ext cx="3131634" cy="3912809"/>
            <a:chOff x="5255322" y="2209800"/>
            <a:chExt cx="3131634" cy="3912809"/>
          </a:xfrm>
        </p:grpSpPr>
        <p:cxnSp>
          <p:nvCxnSpPr>
            <p:cNvPr id="5" name="Rechte verbindingslijn 4"/>
            <p:cNvCxnSpPr/>
            <p:nvPr/>
          </p:nvCxnSpPr>
          <p:spPr>
            <a:xfrm>
              <a:off x="5562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62484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7086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7765774"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562600" y="3124200"/>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086600" y="3127513"/>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5562600" y="2514600"/>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7086600" y="2521226"/>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p:nvPr/>
          </p:nvCxnSpPr>
          <p:spPr>
            <a:xfrm>
              <a:off x="6096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a:off x="7239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Rechte verbindingslijn 20"/>
            <p:cNvCxnSpPr/>
            <p:nvPr/>
          </p:nvCxnSpPr>
          <p:spPr>
            <a:xfrm>
              <a:off x="6096000" y="5257800"/>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p:nvCxnSpPr>
          <p:spPr>
            <a:xfrm>
              <a:off x="6096000" y="4495800"/>
              <a:ext cx="11430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4" name="Tekstvak 3"/>
            <p:cNvSpPr txBox="1"/>
            <p:nvPr/>
          </p:nvSpPr>
          <p:spPr>
            <a:xfrm>
              <a:off x="5255322" y="3406169"/>
              <a:ext cx="1300356" cy="523220"/>
            </a:xfrm>
            <a:prstGeom prst="rect">
              <a:avLst/>
            </a:prstGeom>
            <a:noFill/>
          </p:spPr>
          <p:txBody>
            <a:bodyPr wrap="none" rtlCol="0">
              <a:spAutoFit/>
            </a:bodyPr>
            <a:lstStyle/>
            <a:p>
              <a:r>
                <a:rPr lang="nl-NL" sz="2800" dirty="0"/>
                <a:t>1. 20</a:t>
              </a:r>
              <a:r>
                <a:rPr lang="nl-NL" sz="2800" baseline="30000" dirty="0"/>
                <a:t>0</a:t>
              </a:r>
              <a:r>
                <a:rPr lang="nl-NL" sz="2800" dirty="0"/>
                <a:t> C</a:t>
              </a:r>
            </a:p>
          </p:txBody>
        </p:sp>
        <p:sp>
          <p:nvSpPr>
            <p:cNvPr id="18" name="Tekstvak 17"/>
            <p:cNvSpPr txBox="1"/>
            <p:nvPr/>
          </p:nvSpPr>
          <p:spPr>
            <a:xfrm>
              <a:off x="7086600" y="3432313"/>
              <a:ext cx="1300356" cy="523220"/>
            </a:xfrm>
            <a:prstGeom prst="rect">
              <a:avLst/>
            </a:prstGeom>
            <a:noFill/>
          </p:spPr>
          <p:txBody>
            <a:bodyPr wrap="none" rtlCol="0">
              <a:spAutoFit/>
            </a:bodyPr>
            <a:lstStyle/>
            <a:p>
              <a:r>
                <a:rPr lang="nl-NL" sz="2800" dirty="0"/>
                <a:t>2. 30</a:t>
              </a:r>
              <a:r>
                <a:rPr lang="nl-NL" sz="2800" baseline="30000" dirty="0"/>
                <a:t>0</a:t>
              </a:r>
              <a:r>
                <a:rPr lang="nl-NL" sz="2800" dirty="0"/>
                <a:t> C</a:t>
              </a:r>
            </a:p>
          </p:txBody>
        </p:sp>
        <p:sp>
          <p:nvSpPr>
            <p:cNvPr id="9" name="Tekstvak 8"/>
            <p:cNvSpPr txBox="1"/>
            <p:nvPr/>
          </p:nvSpPr>
          <p:spPr>
            <a:xfrm>
              <a:off x="5965895" y="5599389"/>
              <a:ext cx="1273105" cy="523220"/>
            </a:xfrm>
            <a:prstGeom prst="rect">
              <a:avLst/>
            </a:prstGeom>
            <a:noFill/>
          </p:spPr>
          <p:txBody>
            <a:bodyPr wrap="none" rtlCol="0">
              <a:spAutoFit/>
            </a:bodyPr>
            <a:lstStyle/>
            <a:p>
              <a:r>
                <a:rPr lang="nl-NL" sz="2800" dirty="0"/>
                <a:t>3. ?? </a:t>
              </a:r>
              <a:r>
                <a:rPr lang="nl-NL" sz="2800" baseline="30000" dirty="0" err="1"/>
                <a:t>o</a:t>
              </a:r>
              <a:r>
                <a:rPr lang="nl-NL" sz="2800" dirty="0" err="1"/>
                <a:t>C</a:t>
              </a:r>
              <a:endParaRPr lang="nl-NL" sz="2800" dirty="0"/>
            </a:p>
          </p:txBody>
        </p:sp>
      </p:grpSp>
    </p:spTree>
    <p:extLst>
      <p:ext uri="{BB962C8B-B14F-4D97-AF65-F5344CB8AC3E}">
        <p14:creationId xmlns:p14="http://schemas.microsoft.com/office/powerpoint/2010/main" val="463618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Temperatuur 6</a:t>
            </a:r>
          </a:p>
        </p:txBody>
      </p:sp>
      <p:sp>
        <p:nvSpPr>
          <p:cNvPr id="3" name="Tijdelijke aanduiding voor inhoud 2"/>
          <p:cNvSpPr>
            <a:spLocks noGrp="1"/>
          </p:cNvSpPr>
          <p:nvPr>
            <p:ph idx="1"/>
          </p:nvPr>
        </p:nvSpPr>
        <p:spPr>
          <a:xfrm>
            <a:off x="457200" y="1600200"/>
            <a:ext cx="4191000" cy="4525963"/>
          </a:xfrm>
        </p:spPr>
        <p:txBody>
          <a:bodyPr>
            <a:normAutofit fontScale="92500" lnSpcReduction="10000"/>
          </a:bodyPr>
          <a:lstStyle/>
          <a:p>
            <a:pPr marL="0" indent="0">
              <a:buNone/>
            </a:pPr>
            <a:r>
              <a:rPr lang="nl-NL" dirty="0"/>
              <a:t>Water van bekers 1 en 2 wordt bij elkaar gedaan in beker 3. Wat is de eindtemperatuur?</a:t>
            </a:r>
          </a:p>
          <a:p>
            <a:pPr marL="514350" indent="-514350">
              <a:buFont typeface="+mj-lt"/>
              <a:buAutoNum type="alphaUcPeriod"/>
            </a:pPr>
            <a:r>
              <a:rPr lang="nl-NL" dirty="0"/>
              <a:t>30 </a:t>
            </a:r>
            <a:r>
              <a:rPr lang="nl-NL" baseline="30000" dirty="0"/>
              <a:t>o</a:t>
            </a:r>
            <a:r>
              <a:rPr lang="nl-NL" dirty="0"/>
              <a:t>C</a:t>
            </a:r>
          </a:p>
          <a:p>
            <a:pPr marL="514350" indent="-514350">
              <a:buFont typeface="+mj-lt"/>
              <a:buAutoNum type="alphaUcPeriod"/>
            </a:pPr>
            <a:r>
              <a:rPr lang="nl-NL" dirty="0"/>
              <a:t>35 </a:t>
            </a:r>
            <a:r>
              <a:rPr lang="nl-NL" baseline="30000" dirty="0"/>
              <a:t>o</a:t>
            </a:r>
            <a:r>
              <a:rPr lang="nl-NL" dirty="0"/>
              <a:t>C</a:t>
            </a:r>
          </a:p>
          <a:p>
            <a:pPr marL="514350" indent="-514350">
              <a:buFont typeface="+mj-lt"/>
              <a:buAutoNum type="alphaUcPeriod"/>
            </a:pPr>
            <a:r>
              <a:rPr lang="nl-NL" dirty="0"/>
              <a:t>40 </a:t>
            </a:r>
            <a:r>
              <a:rPr lang="nl-NL" baseline="30000" dirty="0"/>
              <a:t>o</a:t>
            </a:r>
            <a:r>
              <a:rPr lang="nl-NL" dirty="0"/>
              <a:t>C</a:t>
            </a:r>
          </a:p>
          <a:p>
            <a:pPr marL="514350" indent="-514350">
              <a:buFont typeface="+mj-lt"/>
              <a:buAutoNum type="alphaUcPeriod"/>
            </a:pPr>
            <a:r>
              <a:rPr lang="nl-NL" dirty="0"/>
              <a:t>70 </a:t>
            </a:r>
            <a:r>
              <a:rPr lang="nl-NL" baseline="30000" dirty="0"/>
              <a:t>o</a:t>
            </a:r>
            <a:r>
              <a:rPr lang="nl-NL" dirty="0"/>
              <a:t>C</a:t>
            </a:r>
          </a:p>
          <a:p>
            <a:pPr marL="514350" indent="-514350">
              <a:buFont typeface="+mj-lt"/>
              <a:buAutoNum type="alphaUcPeriod"/>
            </a:pPr>
            <a:r>
              <a:rPr lang="nl-NL" dirty="0"/>
              <a:t>Anders, namelijk: ___</a:t>
            </a:r>
          </a:p>
        </p:txBody>
      </p:sp>
      <p:grpSp>
        <p:nvGrpSpPr>
          <p:cNvPr id="11" name="Groep 10">
            <a:extLst>
              <a:ext uri="{FF2B5EF4-FFF2-40B4-BE49-F238E27FC236}">
                <a16:creationId xmlns:a16="http://schemas.microsoft.com/office/drawing/2014/main" id="{0556576C-78EF-5542-B805-57C25FB2F172}"/>
              </a:ext>
            </a:extLst>
          </p:cNvPr>
          <p:cNvGrpSpPr/>
          <p:nvPr/>
        </p:nvGrpSpPr>
        <p:grpSpPr>
          <a:xfrm>
            <a:off x="5433255" y="2209800"/>
            <a:ext cx="2672071" cy="3952220"/>
            <a:chOff x="5433255" y="2209800"/>
            <a:chExt cx="2672071" cy="3952220"/>
          </a:xfrm>
        </p:grpSpPr>
        <p:cxnSp>
          <p:nvCxnSpPr>
            <p:cNvPr id="5" name="Rechte verbindingslijn 4"/>
            <p:cNvCxnSpPr/>
            <p:nvPr/>
          </p:nvCxnSpPr>
          <p:spPr>
            <a:xfrm>
              <a:off x="5562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62484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7086600"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7765774" y="2209800"/>
              <a:ext cx="0" cy="914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562600" y="3124200"/>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086600" y="3127513"/>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5562600" y="2514600"/>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7079974" y="2819400"/>
              <a:ext cx="6858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p:nvPr/>
          </p:nvCxnSpPr>
          <p:spPr>
            <a:xfrm>
              <a:off x="6096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a:off x="7239000" y="4038600"/>
              <a:ext cx="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Rechte verbindingslijn 20"/>
            <p:cNvCxnSpPr/>
            <p:nvPr/>
          </p:nvCxnSpPr>
          <p:spPr>
            <a:xfrm>
              <a:off x="6096000" y="5257800"/>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p:nvCxnSpPr>
          <p:spPr>
            <a:xfrm>
              <a:off x="6096000" y="4495800"/>
              <a:ext cx="11430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4" name="Tekstvak 3"/>
            <p:cNvSpPr txBox="1"/>
            <p:nvPr/>
          </p:nvSpPr>
          <p:spPr>
            <a:xfrm>
              <a:off x="5433255" y="3374576"/>
              <a:ext cx="1272346" cy="707886"/>
            </a:xfrm>
            <a:prstGeom prst="rect">
              <a:avLst/>
            </a:prstGeom>
            <a:noFill/>
          </p:spPr>
          <p:txBody>
            <a:bodyPr wrap="square" rtlCol="0">
              <a:spAutoFit/>
            </a:bodyPr>
            <a:lstStyle/>
            <a:p>
              <a:r>
                <a:rPr lang="nl-NL" sz="2000" dirty="0"/>
                <a:t>1. 200 ml</a:t>
              </a:r>
            </a:p>
            <a:p>
              <a:r>
                <a:rPr lang="nl-NL" sz="2000" dirty="0"/>
                <a:t>20</a:t>
              </a:r>
              <a:r>
                <a:rPr lang="nl-NL" sz="2000" baseline="30000" dirty="0"/>
                <a:t>0</a:t>
              </a:r>
              <a:r>
                <a:rPr lang="nl-NL" sz="2000" dirty="0"/>
                <a:t> C</a:t>
              </a:r>
            </a:p>
          </p:txBody>
        </p:sp>
        <p:sp>
          <p:nvSpPr>
            <p:cNvPr id="18" name="Tekstvak 17"/>
            <p:cNvSpPr txBox="1"/>
            <p:nvPr/>
          </p:nvSpPr>
          <p:spPr>
            <a:xfrm>
              <a:off x="6957255" y="3317787"/>
              <a:ext cx="1148071" cy="707886"/>
            </a:xfrm>
            <a:prstGeom prst="rect">
              <a:avLst/>
            </a:prstGeom>
            <a:noFill/>
          </p:spPr>
          <p:txBody>
            <a:bodyPr wrap="none" rtlCol="0">
              <a:spAutoFit/>
            </a:bodyPr>
            <a:lstStyle/>
            <a:p>
              <a:r>
                <a:rPr lang="nl-NL" sz="2000" dirty="0"/>
                <a:t>2. 100 ml</a:t>
              </a:r>
            </a:p>
            <a:p>
              <a:r>
                <a:rPr lang="nl-NL" sz="2000" dirty="0"/>
                <a:t>50</a:t>
              </a:r>
              <a:r>
                <a:rPr lang="nl-NL" sz="2000" baseline="30000" dirty="0"/>
                <a:t>0</a:t>
              </a:r>
              <a:r>
                <a:rPr lang="nl-NL" sz="2000" dirty="0"/>
                <a:t> C</a:t>
              </a:r>
            </a:p>
          </p:txBody>
        </p:sp>
        <p:sp>
          <p:nvSpPr>
            <p:cNvPr id="9" name="Tekstvak 8"/>
            <p:cNvSpPr txBox="1"/>
            <p:nvPr/>
          </p:nvSpPr>
          <p:spPr>
            <a:xfrm>
              <a:off x="6248400" y="5638800"/>
              <a:ext cx="1273105" cy="523220"/>
            </a:xfrm>
            <a:prstGeom prst="rect">
              <a:avLst/>
            </a:prstGeom>
            <a:noFill/>
          </p:spPr>
          <p:txBody>
            <a:bodyPr wrap="none" rtlCol="0">
              <a:spAutoFit/>
            </a:bodyPr>
            <a:lstStyle/>
            <a:p>
              <a:r>
                <a:rPr lang="nl-NL" sz="2800" dirty="0"/>
                <a:t>3. ?? </a:t>
              </a:r>
              <a:r>
                <a:rPr lang="nl-NL" sz="2800" baseline="30000" dirty="0" err="1"/>
                <a:t>o</a:t>
              </a:r>
              <a:r>
                <a:rPr lang="nl-NL" sz="2800" dirty="0" err="1"/>
                <a:t>C</a:t>
              </a:r>
              <a:endParaRPr lang="nl-NL" sz="2800" dirty="0"/>
            </a:p>
          </p:txBody>
        </p:sp>
      </p:grpSp>
    </p:spTree>
    <p:extLst>
      <p:ext uri="{BB962C8B-B14F-4D97-AF65-F5344CB8AC3E}">
        <p14:creationId xmlns:p14="http://schemas.microsoft.com/office/powerpoint/2010/main" val="2262145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725</TotalTime>
  <Words>782</Words>
  <Application>Microsoft Office PowerPoint</Application>
  <PresentationFormat>Diavoorstelling (4:3)</PresentationFormat>
  <Paragraphs>105</Paragraphs>
  <Slides>11</Slides>
  <Notes>9</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Symbol</vt:lpstr>
      <vt:lpstr>Office Theme</vt:lpstr>
      <vt:lpstr>Volume </vt:lpstr>
      <vt:lpstr>Massa </vt:lpstr>
      <vt:lpstr>Temperatuur 1</vt:lpstr>
      <vt:lpstr>Temperatuur 2</vt:lpstr>
      <vt:lpstr>Temperatuur 3</vt:lpstr>
      <vt:lpstr>We zagen een ijzeren staaf in twee delen, het volume van deel X is 2x het volume van deel Y (Vx=2Vy). We vergelijken de dichtheid  van deel X met die van deel Y. Welke uitspraak is correct? </vt:lpstr>
      <vt:lpstr>Extra slides</vt:lpstr>
      <vt:lpstr>Temperatuur 5</vt:lpstr>
      <vt:lpstr>Temperatuur 6</vt:lpstr>
      <vt:lpstr>Temperatuur 7</vt:lpstr>
      <vt:lpstr>Temperatuur 8</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van den Berg</dc:creator>
  <cp:lastModifiedBy>ineke frederik</cp:lastModifiedBy>
  <cp:revision>33</cp:revision>
  <dcterms:created xsi:type="dcterms:W3CDTF">2012-12-15T18:52:28Z</dcterms:created>
  <dcterms:modified xsi:type="dcterms:W3CDTF">2024-03-12T10:03:23Z</dcterms:modified>
</cp:coreProperties>
</file>