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2"/>
  </p:notesMasterIdLst>
  <p:sldIdLst>
    <p:sldId id="256" r:id="rId2"/>
    <p:sldId id="279" r:id="rId3"/>
    <p:sldId id="277" r:id="rId4"/>
    <p:sldId id="274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DE315C-91BE-4E41-9D5B-5BFDF2C812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CD056C-7878-48E3-B099-4C27E4A151E2}" type="slidenum">
              <a:rPr lang="nl-NL" sz="1200">
                <a:latin typeface="Calibri" pitchFamily="34" charset="0"/>
              </a:rPr>
              <a:pPr algn="r"/>
              <a:t>3</a:t>
            </a:fld>
            <a:endParaRPr lang="nl-NL" sz="1200">
              <a:latin typeface="Calibri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2457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C9339-79E0-45B5-B96A-62E91B5DA808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/>
              <a:t>Boodschappen dragen, fietsen naar je werk, enz</a:t>
            </a:r>
          </a:p>
        </p:txBody>
      </p:sp>
      <p:sp>
        <p:nvSpPr>
          <p:cNvPr id="27651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22D46-D57E-44A0-B808-C9EFA9998526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917E0-69A6-46AD-A3B3-5BD6FEB4B625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/>
              <a:t>Voedingscentrum schijf van 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</p:grpSp>
        </p:grpSp>
      </p:grpSp>
      <p:sp>
        <p:nvSpPr>
          <p:cNvPr id="522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22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D6383-AA40-4AB9-988F-05BF392E95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194EE-0C36-4304-9861-CC1F92D8F6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D4A5-62B8-46CD-AB45-2D1747AD96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D5C3-625C-4556-864A-579517C7F0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6F6F1-87EA-4D95-9C64-D65B8C08F2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192A-CC41-4BC1-91BD-A4E5EE4A73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7878-0CF3-40E7-8A38-40C08EE1C0B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D2517-8F6F-4B9C-BCED-2506ED6647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CD840-C09A-428B-97A4-779CF558CD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D512D-4430-450E-80E8-5E921B79CB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91E8D-AE9F-429B-B9B0-C49C9263CD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0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0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0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21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1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2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23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3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4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25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5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6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5126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2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  <p:sp>
              <p:nvSpPr>
                <p:cNvPr id="512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  <p:sp>
              <p:nvSpPr>
                <p:cNvPr id="512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  <p:sp>
              <p:nvSpPr>
                <p:cNvPr id="5126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/>
                </a:p>
              </p:txBody>
            </p:sp>
          </p:grpSp>
        </p:grpSp>
      </p:grpSp>
      <p:sp>
        <p:nvSpPr>
          <p:cNvPr id="512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126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A70E9D-43D7-4F7A-B974-B6DBE0D7A7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herballake.nl/berekeningbmi.html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1441450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Voeding </a:t>
            </a:r>
            <a:r>
              <a:rPr lang="nl-NL"/>
              <a:t>en overgewicht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636838"/>
            <a:ext cx="7200900" cy="3384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sz="2400"/>
              <a:t>Inleiding in de voedingsleer en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/>
              <a:t>Eetpatronen.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Energie balans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Stop je dan met je dieet en eet je weer : “normaal”, dan is je verbruik nog 1600 kcal.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/>
              <a:t>  Je eet weer 2000. Dus de overige 400 wordt opgeslagen in de vorm van vet.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/>
              <a:t>En je hebt het JOJO -effect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Maak een lijst van manieren die je al hebt geprobeerd om gewicht te verliezen.</a:t>
            </a:r>
            <a:br>
              <a:rPr lang="nl-NL" dirty="0"/>
            </a:br>
            <a:r>
              <a:rPr lang="nl-NL" dirty="0"/>
              <a:t>En is het resultaat blijvend?</a:t>
            </a:r>
          </a:p>
          <a:p>
            <a:pPr eaLnBrk="1" hangingPunct="1">
              <a:defRPr/>
            </a:pPr>
            <a:r>
              <a:rPr lang="nl-NL" dirty="0"/>
              <a:t>Zet een kan  / fles water naast je en drink regelmatig</a:t>
            </a:r>
          </a:p>
          <a:p>
            <a:pPr eaLnBrk="1" hangingPunct="1">
              <a:defRPr/>
            </a:pPr>
            <a:r>
              <a:rPr lang="nl-NL" dirty="0"/>
              <a:t>Zorg voor goede nachtrust</a:t>
            </a:r>
          </a:p>
          <a:p>
            <a:pPr eaLnBrk="1" hangingPunct="1">
              <a:defRPr/>
            </a:pPr>
            <a:r>
              <a:rPr lang="nl-NL" dirty="0"/>
              <a:t>Gebruik je spieren bij dagelijkse dingen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bewegen</a:t>
            </a:r>
          </a:p>
        </p:txBody>
      </p:sp>
      <p:pic>
        <p:nvPicPr>
          <p:cNvPr id="28674" name="Picture 2" descr="D:\Documents and Settings\Gebruiker\Mijn documenten\afvallen plaatje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46350" y="2605088"/>
            <a:ext cx="4051300" cy="2514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bewegen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Het bevordert de stevigheid van je botten</a:t>
            </a:r>
          </a:p>
          <a:p>
            <a:pPr eaLnBrk="1" hangingPunct="1">
              <a:defRPr/>
            </a:pPr>
            <a:r>
              <a:rPr lang="nl-NL"/>
              <a:t>Het versterkt je spieren</a:t>
            </a:r>
          </a:p>
          <a:p>
            <a:pPr eaLnBrk="1" hangingPunct="1">
              <a:defRPr/>
            </a:pPr>
            <a:r>
              <a:rPr lang="nl-NL"/>
              <a:t>Het vergroot de kracht van je hartslag en de doorbloeding van de weefsels</a:t>
            </a:r>
          </a:p>
          <a:p>
            <a:pPr eaLnBrk="1" hangingPunct="1">
              <a:defRPr/>
            </a:pPr>
            <a:r>
              <a:rPr lang="nl-NL"/>
              <a:t>Het stimuleert de verwerking van afvalstoffen</a:t>
            </a:r>
          </a:p>
          <a:p>
            <a:pPr eaLnBrk="1" hangingPunct="1">
              <a:defRPr/>
            </a:pPr>
            <a:r>
              <a:rPr lang="nl-NL"/>
              <a:t>Het vergroot de capaciteit van je longen</a:t>
            </a:r>
          </a:p>
          <a:p>
            <a:pPr eaLnBrk="1" hangingPunct="1">
              <a:defRPr/>
            </a:pPr>
            <a:r>
              <a:rPr lang="nl-NL"/>
              <a:t>Vermindert de kans op ziekten</a:t>
            </a:r>
          </a:p>
          <a:p>
            <a:pPr eaLnBrk="1" hangingPunct="1">
              <a:defRPr/>
            </a:pPr>
            <a:r>
              <a:rPr lang="nl-NL"/>
              <a:t>Geestelijk beter gevoel, ontspanning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De voedingsstoffen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nl-NL" b="1" dirty="0"/>
              <a:t>Bouwstoffen: </a:t>
            </a:r>
            <a:br>
              <a:rPr lang="nl-NL" b="1" dirty="0"/>
            </a:br>
            <a:r>
              <a:rPr lang="nl-NL" sz="2800" b="1" dirty="0"/>
              <a:t>Eiwitten (dierlijk en plantaardig) water</a:t>
            </a:r>
          </a:p>
          <a:p>
            <a:pPr eaLnBrk="1" hangingPunct="1">
              <a:defRPr/>
            </a:pPr>
            <a:r>
              <a:rPr lang="nl-NL" b="1" dirty="0"/>
              <a:t>Beschermende stoffen: </a:t>
            </a:r>
            <a:br>
              <a:rPr lang="nl-NL" b="1" dirty="0"/>
            </a:br>
            <a:r>
              <a:rPr lang="nl-NL" sz="2800" b="1" dirty="0"/>
              <a:t>vitamines (A, B, C, D, K) en mineralen (Fe, Ca)</a:t>
            </a:r>
          </a:p>
          <a:p>
            <a:pPr eaLnBrk="1" hangingPunct="1">
              <a:defRPr/>
            </a:pPr>
            <a:r>
              <a:rPr lang="nl-NL" b="1" dirty="0"/>
              <a:t>Brandstoffen: </a:t>
            </a:r>
            <a:br>
              <a:rPr lang="nl-NL" b="1" dirty="0"/>
            </a:br>
            <a:r>
              <a:rPr lang="nl-NL" sz="2800" b="1" dirty="0"/>
              <a:t>vetten en koolhydraten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b="1"/>
              <a:t>De schijf van 5</a:t>
            </a:r>
            <a:r>
              <a:rPr lang="nl-NL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nl-NL" sz="2000" b="1" dirty="0"/>
              <a:t>1.Groente en fruit</a:t>
            </a:r>
            <a:r>
              <a:rPr lang="nl-NL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/>
              <a:t>Belangrijk vanwege: vitamines, zoals vitamine C en foliumzuur, mineralen, zoals kalium, vezels en bioactieve stoffen.</a:t>
            </a:r>
            <a:endParaRPr lang="nl-NL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b="1" dirty="0"/>
              <a:t>2. Brood, (ontbijt)granen, aardappelen, rijst, pasta en peulvruchten</a:t>
            </a:r>
            <a:endParaRPr lang="nl-NL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/>
              <a:t>Belangrijk vanwege: koolhydraten, eiwit, vezels, B-vitamines en mineralen, zoals ijzer. </a:t>
            </a:r>
            <a:endParaRPr lang="nl-NL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b="1" dirty="0"/>
              <a:t>3. Zuivel, vlees(waren), vis, ei en vleesvervangers</a:t>
            </a:r>
            <a:endParaRPr lang="nl-NL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/>
              <a:t>Belangrijk vanwege: eiwit, mineralen, zoals ijzer en calcium, B-vitamines en visvetzuren. </a:t>
            </a:r>
            <a:endParaRPr lang="nl-NL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b="1" dirty="0"/>
              <a:t>4. Vetten en olie</a:t>
            </a:r>
            <a:r>
              <a:rPr lang="nl-NL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/>
              <a:t>Belangrijk vanwege: vitamine A, D en E en essentiële vetzuren.</a:t>
            </a:r>
            <a:endParaRPr lang="nl-NL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b="1" dirty="0"/>
              <a:t>5. Dranken</a:t>
            </a:r>
            <a:r>
              <a:rPr lang="nl-NL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/>
              <a:t>Belangrijk vanwege: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b="1"/>
              <a:t>Gezond eten betekent</a:t>
            </a:r>
            <a:r>
              <a:rPr lang="nl-NL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nl-NL" b="1"/>
              <a:t>Eet gevarieerd. </a:t>
            </a:r>
          </a:p>
          <a:p>
            <a:pPr marL="609600" indent="-609600" eaLnBrk="1" hangingPunct="1">
              <a:defRPr/>
            </a:pPr>
            <a:r>
              <a:rPr lang="nl-NL" b="1"/>
              <a:t>Eet niet te veel en beweeg. </a:t>
            </a:r>
          </a:p>
          <a:p>
            <a:pPr marL="609600" indent="-609600" eaLnBrk="1" hangingPunct="1">
              <a:defRPr/>
            </a:pPr>
            <a:r>
              <a:rPr lang="nl-NL" b="1"/>
              <a:t>Gebruik minder verzadigd vet. </a:t>
            </a:r>
          </a:p>
          <a:p>
            <a:pPr marL="609600" indent="-609600" eaLnBrk="1" hangingPunct="1">
              <a:defRPr/>
            </a:pPr>
            <a:r>
              <a:rPr lang="nl-NL" b="1"/>
              <a:t>Eet volop groente, fruit en brood </a:t>
            </a:r>
          </a:p>
          <a:p>
            <a:pPr marL="609600" indent="-609600" eaLnBrk="1" hangingPunct="1">
              <a:defRPr/>
            </a:pPr>
            <a:r>
              <a:rPr lang="nl-NL" b="1"/>
              <a:t>Ga veilig met voedsel om.</a:t>
            </a:r>
            <a:r>
              <a:rPr lang="nl-NL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Functies van het eten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1. lichamelijke functie</a:t>
            </a:r>
          </a:p>
          <a:p>
            <a:pPr eaLnBrk="1" hangingPunct="1">
              <a:defRPr/>
            </a:pPr>
            <a:r>
              <a:rPr lang="nl-NL"/>
              <a:t>2. sociale functie</a:t>
            </a:r>
          </a:p>
          <a:p>
            <a:pPr eaLnBrk="1" hangingPunct="1">
              <a:defRPr/>
            </a:pPr>
            <a:r>
              <a:rPr lang="nl-NL"/>
              <a:t>3. geestelijke functie</a:t>
            </a:r>
          </a:p>
          <a:p>
            <a:pPr eaLnBrk="1" hangingPunct="1">
              <a:defRPr/>
            </a:pPr>
            <a:endParaRPr lang="nl-NL"/>
          </a:p>
          <a:p>
            <a:pPr eaLnBrk="1" hangingPunct="1">
              <a:defRPr/>
            </a:pPr>
            <a:r>
              <a:rPr lang="nl-NL"/>
              <a:t>Door op vaste tijden te eten met het gezin of op je werk creëer je voor een deel een gevoel van veiligheid en geborgenheid.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Een goede voeding moet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1. gevarieerd zijn</a:t>
            </a:r>
          </a:p>
          <a:p>
            <a:pPr eaLnBrk="1" hangingPunct="1">
              <a:defRPr/>
            </a:pPr>
            <a:r>
              <a:rPr lang="nl-NL" dirty="0"/>
              <a:t>2. preventief</a:t>
            </a:r>
          </a:p>
          <a:p>
            <a:pPr eaLnBrk="1" hangingPunct="1">
              <a:defRPr/>
            </a:pPr>
            <a:r>
              <a:rPr lang="nl-NL" dirty="0"/>
              <a:t>3. aangepast, bv energiebehoefte</a:t>
            </a:r>
          </a:p>
          <a:p>
            <a:pPr eaLnBrk="1" hangingPunct="1">
              <a:defRPr/>
            </a:pPr>
            <a:r>
              <a:rPr lang="nl-NL" dirty="0"/>
              <a:t>4. uitgaan van verse producten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4000"/>
              <a:t>Het maken van een werkschema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dirty="0"/>
              <a:t>Noteer van de gerechten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dirty="0"/>
              <a:t>De hoeveelheden die je nodig hebt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dirty="0"/>
              <a:t>De voorbereiding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dirty="0"/>
              <a:t>De bereiding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dirty="0"/>
              <a:t>De afwerking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dirty="0"/>
              <a:t>Het gerecht dat het meest tijd vraagt moet je het eerst maken.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dirty="0"/>
              <a:t>Maak een tijdsplanning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 anchorCtr="0">
            <a:normAutofit fontScale="90000"/>
          </a:bodyPr>
          <a:lstStyle/>
          <a:p>
            <a:r>
              <a:rPr lang="nl-NL" sz="3900">
                <a:effectLst/>
              </a:rPr>
              <a:t>Waarom vormt overgewicht een probleem?</a:t>
            </a:r>
          </a:p>
        </p:txBody>
      </p:sp>
      <p:sp>
        <p:nvSpPr>
          <p:cNvPr id="40963" name="Tijdelijke aanduiding voor inhoud 2"/>
          <p:cNvSpPr>
            <a:spLocks noGrp="1"/>
          </p:cNvSpPr>
          <p:nvPr>
            <p:ph idx="4294967295"/>
          </p:nvPr>
        </p:nvSpPr>
        <p:spPr>
          <a:noFill/>
        </p:spPr>
        <p:txBody>
          <a:bodyPr/>
          <a:lstStyle/>
          <a:p>
            <a:pPr marL="273050" indent="-273050"/>
            <a:r>
              <a:rPr lang="nl-NL">
                <a:effectLst/>
              </a:rPr>
              <a:t>Verhoogde kans op:</a:t>
            </a:r>
          </a:p>
          <a:p>
            <a:pPr marL="639763" lvl="1" indent="-246063"/>
            <a:r>
              <a:rPr lang="nl-NL">
                <a:effectLst/>
              </a:rPr>
              <a:t> hart- en vaatziekten</a:t>
            </a:r>
          </a:p>
          <a:p>
            <a:pPr marL="639763" lvl="1" indent="-246063"/>
            <a:r>
              <a:rPr lang="nl-NL">
                <a:effectLst/>
              </a:rPr>
              <a:t>Kanker</a:t>
            </a:r>
          </a:p>
          <a:p>
            <a:pPr marL="639763" lvl="1" indent="-246063"/>
            <a:r>
              <a:rPr lang="nl-NL">
                <a:effectLst/>
              </a:rPr>
              <a:t>Artrose</a:t>
            </a:r>
          </a:p>
          <a:p>
            <a:pPr marL="639763" lvl="1" indent="-246063"/>
            <a:r>
              <a:rPr lang="nl-NL">
                <a:effectLst/>
              </a:rPr>
              <a:t>Diabetes</a:t>
            </a:r>
          </a:p>
          <a:p>
            <a:pPr marL="639763" lvl="1" indent="-246063"/>
            <a:r>
              <a:rPr lang="nl-NL">
                <a:effectLst/>
              </a:rPr>
              <a:t>Arbeidsongeschiktheid</a:t>
            </a:r>
          </a:p>
          <a:p>
            <a:pPr marL="273050" indent="-273050"/>
            <a:r>
              <a:rPr lang="nl-NL">
                <a:effectLst/>
              </a:rPr>
              <a:t>Verlaagde levensverwachting en QOL (quality of life)</a:t>
            </a:r>
          </a:p>
        </p:txBody>
      </p:sp>
      <p:pic>
        <p:nvPicPr>
          <p:cNvPr id="40964" name="Picture 2" descr="http://3.bp.blogspot.com/_WbkkL3nTzxs/Sm9H5hhXEEI/AAAAAAAAA4Y/tzgAYw2SUUQ/s320/koude_douc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341438"/>
            <a:ext cx="36004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4000"/>
              <a:t>Let bij de samenstelling van de maaltijd op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nl-NL" dirty="0"/>
              <a:t>De voedingswaarde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nl-NL"/>
              <a:t>De kosten (jaargetij)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nl-NL" dirty="0"/>
              <a:t>De combinatie van de gerechten, kleur, smaak, ingrediënten, consistentie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nl-NL" dirty="0"/>
              <a:t>De bereidingstijd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nl-NL" dirty="0"/>
              <a:t>De gelegenheid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nl-NL" dirty="0"/>
              <a:t>De </a:t>
            </a:r>
            <a:r>
              <a:rPr lang="nl-NL" dirty="0" err="1"/>
              <a:t>verzadigingswaarde,goed</a:t>
            </a:r>
            <a:r>
              <a:rPr lang="nl-NL" dirty="0"/>
              <a:t>/slecht, zwaar/licht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0" rIns="0" bIns="0" anchor="b" anchorCtr="0"/>
          <a:lstStyle/>
          <a:p>
            <a:r>
              <a:rPr lang="nl-NL" sz="3900">
                <a:effectLst/>
                <a:latin typeface="Tahoma" charset="0"/>
              </a:rPr>
              <a:t>BMI: Definitie Obesitas</a:t>
            </a:r>
            <a:br>
              <a:rPr lang="nl-NL" sz="3900">
                <a:solidFill>
                  <a:srgbClr val="0066FF"/>
                </a:solidFill>
                <a:effectLst/>
                <a:latin typeface="Tahoma" charset="0"/>
              </a:rPr>
            </a:br>
            <a:endParaRPr lang="nl-NL" sz="3900">
              <a:solidFill>
                <a:srgbClr val="0066FF"/>
              </a:solidFill>
              <a:effectLst/>
              <a:latin typeface="Tahoma" charset="0"/>
            </a:endParaRPr>
          </a:p>
        </p:txBody>
      </p:sp>
      <p:pic>
        <p:nvPicPr>
          <p:cNvPr id="16386" name="Picture 4" descr="weegsch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372225" y="5097463"/>
            <a:ext cx="2627313" cy="1760537"/>
          </a:xfrm>
        </p:spPr>
      </p:pic>
      <p:pic>
        <p:nvPicPr>
          <p:cNvPr id="16387" name="Picture 5" descr="se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196975"/>
            <a:ext cx="990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50825" y="3213100"/>
            <a:ext cx="2555875" cy="2838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nl-NL">
              <a:latin typeface="Constantia" pitchFamily="18" charset="0"/>
            </a:endParaRPr>
          </a:p>
          <a:p>
            <a:pPr algn="ctr"/>
            <a:r>
              <a:rPr lang="nl-NL" b="1">
                <a:latin typeface="Constantia" pitchFamily="18" charset="0"/>
              </a:rPr>
              <a:t>Gewicht</a:t>
            </a:r>
            <a:br>
              <a:rPr lang="nl-NL" b="1">
                <a:latin typeface="Constantia" pitchFamily="18" charset="0"/>
              </a:rPr>
            </a:br>
            <a:r>
              <a:rPr lang="nl-NL">
                <a:latin typeface="Constantia" pitchFamily="18" charset="0"/>
              </a:rPr>
              <a:t>De Body Mass Index moet tussen 18,5 en 25 liggen en de middelomtrek mag niet meer bedragen dan 94 cm (mannen) of 80 cm (vrouwen)</a:t>
            </a:r>
          </a:p>
          <a:p>
            <a:pPr algn="ctr" eaLnBrk="0" hangingPunct="0"/>
            <a:endParaRPr lang="nl-NL">
              <a:latin typeface="Constantia" pitchFamily="18" charset="0"/>
            </a:endParaRPr>
          </a:p>
        </p:txBody>
      </p:sp>
      <p:pic>
        <p:nvPicPr>
          <p:cNvPr id="16389" name="Picture 8" descr="bmicalc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1484313"/>
            <a:ext cx="42529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nl-NL">
                <a:effectLst/>
              </a:rPr>
              <a:t>voeding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nl-NL">
                <a:effectLst/>
              </a:rPr>
              <a:t>En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Fysiologie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Gezondheid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Economie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Sociaal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Psychologie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Levensbeschouwing</a:t>
            </a:r>
          </a:p>
          <a:p>
            <a:pPr algn="ctr">
              <a:lnSpc>
                <a:spcPct val="90000"/>
              </a:lnSpc>
            </a:pPr>
            <a:r>
              <a:rPr lang="nl-NL">
                <a:effectLst/>
              </a:rPr>
              <a:t>tijdsbesteding</a:t>
            </a:r>
          </a:p>
          <a:p>
            <a:pPr algn="ctr">
              <a:lnSpc>
                <a:spcPct val="90000"/>
              </a:lnSpc>
            </a:pPr>
            <a:endParaRPr lang="nl-NL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Waarom eten we?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Gezond te blijven</a:t>
            </a:r>
          </a:p>
          <a:p>
            <a:pPr eaLnBrk="1" hangingPunct="1">
              <a:defRPr/>
            </a:pPr>
            <a:r>
              <a:rPr lang="nl-NL" dirty="0"/>
              <a:t>Sociaal gebeuren, gezelligheid</a:t>
            </a:r>
          </a:p>
          <a:p>
            <a:pPr eaLnBrk="1" hangingPunct="1">
              <a:defRPr/>
            </a:pPr>
            <a:r>
              <a:rPr lang="nl-NL" dirty="0"/>
              <a:t>Onrust en emotie</a:t>
            </a:r>
          </a:p>
          <a:p>
            <a:pPr eaLnBrk="1" hangingPunct="1">
              <a:defRPr/>
            </a:pPr>
            <a:r>
              <a:rPr lang="nl-NL" dirty="0"/>
              <a:t>Stress eten</a:t>
            </a:r>
          </a:p>
          <a:p>
            <a:pPr eaLnBrk="1" hangingPunct="1">
              <a:defRPr/>
            </a:pPr>
            <a:r>
              <a:rPr lang="nl-NL" dirty="0" err="1"/>
              <a:t>Gemakseten</a:t>
            </a:r>
            <a:endParaRPr lang="nl-NL" dirty="0"/>
          </a:p>
          <a:p>
            <a:pPr eaLnBrk="1" hangingPunct="1">
              <a:defRPr/>
            </a:pPr>
            <a:r>
              <a:rPr lang="nl-NL" dirty="0"/>
              <a:t>Honger / trek</a:t>
            </a:r>
          </a:p>
          <a:p>
            <a:pPr eaLnBrk="1" hangingPunct="1">
              <a:defRPr/>
            </a:pPr>
            <a:r>
              <a:rPr lang="nl-NL" dirty="0"/>
              <a:t>Behoefte aan een voldaan gevoel</a:t>
            </a:r>
          </a:p>
          <a:p>
            <a:pPr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gedachten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Ik ben gewoon een emotie-eter</a:t>
            </a:r>
          </a:p>
          <a:p>
            <a:pPr eaLnBrk="1" hangingPunct="1">
              <a:defRPr/>
            </a:pPr>
            <a:r>
              <a:rPr lang="nl-NL" dirty="0"/>
              <a:t>Nou ja, vandaag is toch al verpest, dus kan ik net zo goed dooreten</a:t>
            </a:r>
          </a:p>
          <a:p>
            <a:pPr eaLnBrk="1" hangingPunct="1">
              <a:defRPr/>
            </a:pPr>
            <a:r>
              <a:rPr lang="nl-NL" dirty="0"/>
              <a:t>Ik word al dik van een glas water</a:t>
            </a:r>
          </a:p>
          <a:p>
            <a:pPr eaLnBrk="1" hangingPunct="1">
              <a:defRPr/>
            </a:pPr>
            <a:r>
              <a:rPr lang="nl-NL" dirty="0"/>
              <a:t>Om af te vallen kan ik nooit meer wat lekkers eten.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afvallen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Wil je afvallen, dan moet je meer verbruiken dan je opneemt/eet</a:t>
            </a:r>
          </a:p>
          <a:p>
            <a:pPr eaLnBrk="1" hangingPunct="1">
              <a:defRPr/>
            </a:pPr>
            <a:r>
              <a:rPr lang="nl-NL" dirty="0"/>
              <a:t>Bij een dieet houd je rekening met wat je binnen krijgt en niet wat je verbruikt.</a:t>
            </a:r>
          </a:p>
          <a:p>
            <a:pPr eaLnBrk="1" hangingPunct="1">
              <a:defRPr/>
            </a:pPr>
            <a:r>
              <a:rPr lang="nl-NL" dirty="0"/>
              <a:t>Je krijgt een hongergevoel en denkt: met wat discipline en zelfbeheersing komt het goed. ECHTER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Lichamelijke reactie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Vertraging van de stofwisseling</a:t>
            </a:r>
          </a:p>
          <a:p>
            <a:pPr eaLnBrk="1" hangingPunct="1">
              <a:defRPr/>
            </a:pPr>
            <a:r>
              <a:rPr lang="nl-NL" dirty="0"/>
              <a:t>Minder spierweefsel afbraak </a:t>
            </a:r>
            <a:r>
              <a:rPr lang="nl-NL" dirty="0" err="1"/>
              <a:t>eiwit-reserve</a:t>
            </a:r>
            <a:endParaRPr lang="nl-NL" dirty="0"/>
          </a:p>
          <a:p>
            <a:pPr eaLnBrk="1" hangingPunct="1">
              <a:defRPr/>
            </a:pPr>
            <a:r>
              <a:rPr lang="nl-NL" dirty="0"/>
              <a:t>Moe, futloos, somber, prikkelbaar</a:t>
            </a:r>
          </a:p>
          <a:p>
            <a:pPr eaLnBrk="1" hangingPunct="1">
              <a:defRPr/>
            </a:pPr>
            <a:r>
              <a:rPr lang="nl-NL" dirty="0"/>
              <a:t>Lichaam houd zo lang mogelijk vetreserve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Energie balans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Binnengekregen per dag 2000 kcal</a:t>
            </a:r>
          </a:p>
          <a:p>
            <a:pPr eaLnBrk="1" hangingPunct="1">
              <a:defRPr/>
            </a:pPr>
            <a:r>
              <a:rPr lang="nl-NL" dirty="0"/>
              <a:t>Verbruik 2000 kcal</a:t>
            </a:r>
          </a:p>
          <a:p>
            <a:pPr eaLnBrk="1" hangingPunct="1">
              <a:defRPr/>
            </a:pPr>
            <a:r>
              <a:rPr lang="nl-NL" dirty="0"/>
              <a:t>Resultaat: gewicht stabiel</a:t>
            </a:r>
          </a:p>
          <a:p>
            <a:pPr eaLnBrk="1" hangingPunct="1">
              <a:defRPr/>
            </a:pPr>
            <a:r>
              <a:rPr lang="nl-NL" dirty="0"/>
              <a:t>Dan ga je lijnen en je lichaam past zich aan</a:t>
            </a:r>
          </a:p>
          <a:p>
            <a:pPr eaLnBrk="1" hangingPunct="1">
              <a:defRPr/>
            </a:pPr>
            <a:r>
              <a:rPr lang="nl-NL" dirty="0"/>
              <a:t>Binnen gekregen 1500 kcal</a:t>
            </a:r>
          </a:p>
          <a:p>
            <a:pPr eaLnBrk="1" hangingPunct="1">
              <a:defRPr/>
            </a:pPr>
            <a:r>
              <a:rPr lang="nl-NL" dirty="0"/>
              <a:t>Verbruik 1600 kcal</a:t>
            </a:r>
          </a:p>
          <a:p>
            <a:pPr eaLnBrk="1" hangingPunct="1">
              <a:defRPr/>
            </a:pPr>
            <a:r>
              <a:rPr lang="nl-NL" dirty="0"/>
              <a:t>Resultaat 100 kcal uit reserve gebruikt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olfje">
  <a:themeElements>
    <a:clrScheme name="Golf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Golf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olf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lf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lf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338</TotalTime>
  <Words>749</Words>
  <Application>Microsoft Macintosh PowerPoint</Application>
  <PresentationFormat>Diavoorstelling (4:3)</PresentationFormat>
  <Paragraphs>125</Paragraphs>
  <Slides>20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Tahoma</vt:lpstr>
      <vt:lpstr>Wingdings</vt:lpstr>
      <vt:lpstr>Golfje</vt:lpstr>
      <vt:lpstr>Voeding en overgewicht</vt:lpstr>
      <vt:lpstr>Waarom vormt overgewicht een probleem?</vt:lpstr>
      <vt:lpstr>BMI: Definitie Obesitas </vt:lpstr>
      <vt:lpstr>voeding</vt:lpstr>
      <vt:lpstr>Waarom eten we?</vt:lpstr>
      <vt:lpstr>gedachten</vt:lpstr>
      <vt:lpstr>afvallen</vt:lpstr>
      <vt:lpstr>Lichamelijke reactie</vt:lpstr>
      <vt:lpstr>Energie balans</vt:lpstr>
      <vt:lpstr>Energie balans</vt:lpstr>
      <vt:lpstr>Doen</vt:lpstr>
      <vt:lpstr>bewegen</vt:lpstr>
      <vt:lpstr>bewegen</vt:lpstr>
      <vt:lpstr>De voedingsstoffen</vt:lpstr>
      <vt:lpstr>De schijf van 5 </vt:lpstr>
      <vt:lpstr>Gezond eten betekent </vt:lpstr>
      <vt:lpstr>Functies van het eten</vt:lpstr>
      <vt:lpstr>Een goede voeding moet</vt:lpstr>
      <vt:lpstr>Het maken van een werkschema</vt:lpstr>
      <vt:lpstr>Let bij de samenstelling van de maaltijd op</vt:lpstr>
    </vt:vector>
  </TitlesOfParts>
  <Company>Drenthe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voedingsstoffen</dc:title>
  <dc:creator>Afd. ICT</dc:creator>
  <cp:lastModifiedBy>Clasien Lever-de Vries</cp:lastModifiedBy>
  <cp:revision>42</cp:revision>
  <dcterms:created xsi:type="dcterms:W3CDTF">2010-10-02T16:24:11Z</dcterms:created>
  <dcterms:modified xsi:type="dcterms:W3CDTF">2020-06-04T16:00:09Z</dcterms:modified>
</cp:coreProperties>
</file>