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57" r:id="rId5"/>
    <p:sldId id="260" r:id="rId6"/>
    <p:sldId id="263"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298976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173137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194274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311101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616042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4E85140-6903-411A-82B7-3210711C4F90}" type="datetimeFigureOut">
              <a:rPr lang="nl-NL" smtClean="0"/>
              <a:pPr/>
              <a:t>7-7-2019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197317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4E85140-6903-411A-82B7-3210711C4F90}" type="datetimeFigureOut">
              <a:rPr lang="nl-NL" smtClean="0"/>
              <a:pPr/>
              <a:t>7-7-2019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28897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4E85140-6903-411A-82B7-3210711C4F90}" type="datetimeFigureOut">
              <a:rPr lang="nl-NL" smtClean="0"/>
              <a:pPr/>
              <a:t>7-7-2019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212077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4E85140-6903-411A-82B7-3210711C4F90}" type="datetimeFigureOut">
              <a:rPr lang="nl-NL" smtClean="0"/>
              <a:pPr/>
              <a:t>7-7-2019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263178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4E85140-6903-411A-82B7-3210711C4F90}" type="datetimeFigureOut">
              <a:rPr lang="nl-NL" smtClean="0"/>
              <a:pPr/>
              <a:t>7-7-2019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109715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4E85140-6903-411A-82B7-3210711C4F90}" type="datetimeFigureOut">
              <a:rPr lang="nl-NL" smtClean="0"/>
              <a:pPr/>
              <a:t>7-7-2019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6CC7159-1B20-4266-B4B0-01E3A34D5AF6}" type="slidenum">
              <a:rPr lang="nl-NL" smtClean="0"/>
              <a:pPr/>
              <a:t>‹nr.›</a:t>
            </a:fld>
            <a:endParaRPr lang="nl-NL"/>
          </a:p>
        </p:txBody>
      </p:sp>
    </p:spTree>
    <p:extLst>
      <p:ext uri="{BB962C8B-B14F-4D97-AF65-F5344CB8AC3E}">
        <p14:creationId xmlns:p14="http://schemas.microsoft.com/office/powerpoint/2010/main" val="104052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85140-6903-411A-82B7-3210711C4F90}" type="datetimeFigureOut">
              <a:rPr lang="nl-NL" smtClean="0"/>
              <a:pPr/>
              <a:t>7-7-2019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C7159-1B20-4266-B4B0-01E3A34D5AF6}" type="slidenum">
              <a:rPr lang="nl-NL" smtClean="0"/>
              <a:pPr/>
              <a:t>‹nr.›</a:t>
            </a:fld>
            <a:endParaRPr lang="nl-NL"/>
          </a:p>
        </p:txBody>
      </p:sp>
    </p:spTree>
    <p:extLst>
      <p:ext uri="{BB962C8B-B14F-4D97-AF65-F5344CB8AC3E}">
        <p14:creationId xmlns:p14="http://schemas.microsoft.com/office/powerpoint/2010/main" val="2785480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 TargetMode="External"/><Relationship Id="rId2" Type="http://schemas.openxmlformats.org/officeDocument/2006/relationships/hyperlink" Target="http://www.youtube.com/h?v=d26AhcKeEbE" TargetMode="External"/><Relationship Id="rId1" Type="http://schemas.openxmlformats.org/officeDocument/2006/relationships/slideLayout" Target="../slideLayouts/slideLayout5.xml"/><Relationship Id="rId6" Type="http://schemas.openxmlformats.org/officeDocument/2006/relationships/hyperlink" Target="https://www.youtube.com/watch?v=5jZ8p6WbGko" TargetMode="External"/><Relationship Id="rId5" Type="http://schemas.openxmlformats.org/officeDocument/2006/relationships/hyperlink" Target="https://www.youtube.com/watch?v=sEfil-ZeX8A" TargetMode="External"/><Relationship Id="rId4" Type="http://schemas.openxmlformats.org/officeDocument/2006/relationships/hyperlink" Target="https://www.youtube.com/watch?v=clmh3wLNqdM&amp;t=394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nl.wikipedia.org/wiki/Stamperdrager" TargetMode="External"/><Relationship Id="rId13" Type="http://schemas.openxmlformats.org/officeDocument/2006/relationships/hyperlink" Target="https://nl.wikipedia.org/wiki/16e_eeuw" TargetMode="External"/><Relationship Id="rId3" Type="http://schemas.openxmlformats.org/officeDocument/2006/relationships/hyperlink" Target="https://nl.wikipedia.org/wiki/Noot_(plantaardig)" TargetMode="External"/><Relationship Id="rId7" Type="http://schemas.openxmlformats.org/officeDocument/2006/relationships/hyperlink" Target="https://nl.wikipedia.org/wiki/Zaad_(plant)" TargetMode="External"/><Relationship Id="rId12" Type="http://schemas.openxmlformats.org/officeDocument/2006/relationships/hyperlink" Target="https://nl.wikipedia.org/wiki/Spanje" TargetMode="External"/><Relationship Id="rId2" Type="http://schemas.openxmlformats.org/officeDocument/2006/relationships/hyperlink" Target="http://schooltv.nl/video/de-pindaplant-hoe-groeit-een-pinda/" TargetMode="External"/><Relationship Id="rId1" Type="http://schemas.openxmlformats.org/officeDocument/2006/relationships/slideLayout" Target="../slideLayouts/slideLayout2.xml"/><Relationship Id="rId6" Type="http://schemas.openxmlformats.org/officeDocument/2006/relationships/hyperlink" Target="https://nl.wikipedia.org/wiki/Bevruchting" TargetMode="External"/><Relationship Id="rId11" Type="http://schemas.openxmlformats.org/officeDocument/2006/relationships/hyperlink" Target="https://nl.wikipedia.org/wiki/Zuid-Amerika" TargetMode="External"/><Relationship Id="rId5" Type="http://schemas.openxmlformats.org/officeDocument/2006/relationships/hyperlink" Target="https://nl.wikipedia.org/wiki/Vlinderbloemenfamilie" TargetMode="External"/><Relationship Id="rId15" Type="http://schemas.openxmlformats.org/officeDocument/2006/relationships/hyperlink" Target="https://nl.wikipedia.org/wiki/Subtropisch" TargetMode="External"/><Relationship Id="rId10" Type="http://schemas.openxmlformats.org/officeDocument/2006/relationships/hyperlink" Target="https://nl.wikipedia.org/wiki/Eenjarige_plant" TargetMode="External"/><Relationship Id="rId4" Type="http://schemas.openxmlformats.org/officeDocument/2006/relationships/hyperlink" Target="https://nl.wikipedia.org/wiki/Peul_(vrucht)" TargetMode="External"/><Relationship Id="rId9" Type="http://schemas.openxmlformats.org/officeDocument/2006/relationships/hyperlink" Target="https://nl.wikipedia.org/wiki/Kieming" TargetMode="External"/><Relationship Id="rId14" Type="http://schemas.openxmlformats.org/officeDocument/2006/relationships/hyperlink" Target="https://nl.wikipedia.org/wiki/Tropisch"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voedingswaardetabel.nl/voedingswaarde/voedingsmiddel/?id=779" TargetMode="External"/><Relationship Id="rId2" Type="http://schemas.openxmlformats.org/officeDocument/2006/relationships/hyperlink" Target="http://world-population.net/food/nl/k212k1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a:t>Gaat er energie verloren?</a:t>
            </a:r>
          </a:p>
        </p:txBody>
      </p:sp>
      <p:sp>
        <p:nvSpPr>
          <p:cNvPr id="3" name="Ondertitel 2"/>
          <p:cNvSpPr>
            <a:spLocks noGrp="1"/>
          </p:cNvSpPr>
          <p:nvPr>
            <p:ph type="subTitle" idx="1"/>
          </p:nvPr>
        </p:nvSpPr>
        <p:spPr/>
        <p:txBody>
          <a:bodyPr>
            <a:normAutofit lnSpcReduction="10000"/>
          </a:bodyPr>
          <a:lstStyle/>
          <a:p>
            <a:r>
              <a:rPr lang="nl-NL" dirty="0"/>
              <a:t>Waar komt de energie in een pinda vandaan, waar zit die energie, in welke vorm en waar gaat hij heen als de pinda verbrandt?</a:t>
            </a:r>
          </a:p>
          <a:p>
            <a:r>
              <a:rPr lang="nl-NL" dirty="0"/>
              <a:t>  opgegeten wordt? </a:t>
            </a:r>
          </a:p>
          <a:p>
            <a:r>
              <a:rPr lang="nl-NL" dirty="0"/>
              <a:t>of gepoot?</a:t>
            </a:r>
          </a:p>
        </p:txBody>
      </p:sp>
    </p:spTree>
    <p:extLst>
      <p:ext uri="{BB962C8B-B14F-4D97-AF65-F5344CB8AC3E}">
        <p14:creationId xmlns:p14="http://schemas.microsoft.com/office/powerpoint/2010/main" val="236222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nl-NL" dirty="0"/>
              <a:t/>
            </a:r>
            <a:br>
              <a:rPr lang="nl-NL" dirty="0"/>
            </a:br>
            <a:endParaRPr lang="nl-NL" dirty="0"/>
          </a:p>
        </p:txBody>
      </p:sp>
      <p:sp>
        <p:nvSpPr>
          <p:cNvPr id="17" name="Tijdelijke aanduiding voor tekst 16"/>
          <p:cNvSpPr>
            <a:spLocks noGrp="1"/>
          </p:cNvSpPr>
          <p:nvPr>
            <p:ph type="body" idx="1"/>
          </p:nvPr>
        </p:nvSpPr>
        <p:spPr>
          <a:xfrm>
            <a:off x="839788" y="1681163"/>
            <a:ext cx="5157787" cy="517751"/>
          </a:xfrm>
        </p:spPr>
        <p:txBody>
          <a:bodyPr>
            <a:normAutofit fontScale="62500" lnSpcReduction="20000"/>
          </a:bodyPr>
          <a:lstStyle/>
          <a:p>
            <a:r>
              <a:rPr lang="nl-NL" sz="3100" dirty="0"/>
              <a:t>Kiemende zaden en </a:t>
            </a:r>
            <a:r>
              <a:rPr lang="nl-NL" sz="3100" dirty="0" smtClean="0"/>
              <a:t>kiemende </a:t>
            </a:r>
            <a:r>
              <a:rPr lang="nl-NL" sz="3100" dirty="0"/>
              <a:t>pindaplant / rijpe vruchten</a:t>
            </a:r>
          </a:p>
          <a:p>
            <a:endParaRPr lang="nl-NL" dirty="0"/>
          </a:p>
        </p:txBody>
      </p:sp>
      <p:sp>
        <p:nvSpPr>
          <p:cNvPr id="23" name="Tijdelijke aanduiding voor inhoud 22"/>
          <p:cNvSpPr>
            <a:spLocks noGrp="1"/>
          </p:cNvSpPr>
          <p:nvPr>
            <p:ph sz="half" idx="2"/>
          </p:nvPr>
        </p:nvSpPr>
        <p:spPr/>
        <p:txBody>
          <a:bodyPr>
            <a:normAutofit/>
          </a:bodyPr>
          <a:lstStyle/>
          <a:p>
            <a:r>
              <a:rPr lang="nl-NL" dirty="0"/>
              <a:t>(</a:t>
            </a:r>
            <a:r>
              <a:rPr lang="nl-NL" dirty="0">
                <a:hlinkClick r:id="rId2"/>
              </a:rPr>
              <a:t>http://www.youtube.com/h?v=d26AhcKeEbE</a:t>
            </a:r>
            <a:r>
              <a:rPr lang="nl-NL" dirty="0"/>
              <a:t>)</a:t>
            </a:r>
          </a:p>
          <a:p>
            <a:pPr marL="0" indent="0">
              <a:buNone/>
            </a:pPr>
            <a:endParaRPr lang="nl-NL" dirty="0"/>
          </a:p>
          <a:p>
            <a:r>
              <a:rPr lang="nl-NL" dirty="0">
                <a:hlinkClick r:id="rId3"/>
              </a:rPr>
              <a:t>watc</a:t>
            </a:r>
            <a:r>
              <a:rPr lang="nl-NL" dirty="0">
                <a:hlinkClick r:id="rId4"/>
              </a:rPr>
              <a:t>https://www.youtube.com/watch?v=clmh3wLNqdM&amp;t=394s</a:t>
            </a:r>
            <a:endParaRPr lang="nl-NL" dirty="0"/>
          </a:p>
        </p:txBody>
      </p:sp>
      <p:sp>
        <p:nvSpPr>
          <p:cNvPr id="19" name="Tijdelijke aanduiding voor tekst 18"/>
          <p:cNvSpPr>
            <a:spLocks noGrp="1"/>
          </p:cNvSpPr>
          <p:nvPr>
            <p:ph type="body" sz="quarter" idx="3"/>
          </p:nvPr>
        </p:nvSpPr>
        <p:spPr/>
        <p:txBody>
          <a:bodyPr>
            <a:normAutofit/>
          </a:bodyPr>
          <a:lstStyle/>
          <a:p>
            <a:r>
              <a:rPr lang="nl-NL" dirty="0"/>
              <a:t>)</a:t>
            </a:r>
          </a:p>
        </p:txBody>
      </p:sp>
      <p:sp>
        <p:nvSpPr>
          <p:cNvPr id="24" name="Tijdelijke aanduiding voor inhoud 23"/>
          <p:cNvSpPr>
            <a:spLocks noGrp="1"/>
          </p:cNvSpPr>
          <p:nvPr>
            <p:ph sz="quarter" idx="4"/>
          </p:nvPr>
        </p:nvSpPr>
        <p:spPr/>
        <p:txBody>
          <a:bodyPr>
            <a:normAutofit fontScale="92500" lnSpcReduction="10000"/>
          </a:bodyPr>
          <a:lstStyle/>
          <a:p>
            <a:r>
              <a:rPr lang="nl-NL" dirty="0">
                <a:hlinkClick r:id="rId5"/>
              </a:rPr>
              <a:t>https://www.youtube.com/watch?v=sEfil-ZeX8A</a:t>
            </a:r>
            <a:endParaRPr lang="nl-NL" dirty="0"/>
          </a:p>
          <a:p>
            <a:endParaRPr lang="nl-NL" dirty="0"/>
          </a:p>
          <a:p>
            <a:r>
              <a:rPr lang="nl-NL" dirty="0">
                <a:hlinkClick r:id="rId6"/>
              </a:rPr>
              <a:t>https://www.youtube.com/watch?v=5jZ8p6WbGko</a:t>
            </a:r>
            <a:endParaRPr lang="nl-NL" dirty="0"/>
          </a:p>
          <a:p>
            <a:r>
              <a:rPr lang="nl-NL" dirty="0"/>
              <a:t>https://www.youtube.com/watch?v=W4A4TFPCZL4</a:t>
            </a:r>
          </a:p>
          <a:p>
            <a:r>
              <a:rPr lang="nl-NL" dirty="0"/>
              <a:t>https://www.youtube.com/watch?v=0ZmgZcOTCI0</a:t>
            </a:r>
          </a:p>
        </p:txBody>
      </p:sp>
    </p:spTree>
    <p:extLst>
      <p:ext uri="{BB962C8B-B14F-4D97-AF65-F5344CB8AC3E}">
        <p14:creationId xmlns:p14="http://schemas.microsoft.com/office/powerpoint/2010/main" val="331914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pindaplant</a:t>
            </a:r>
            <a:br>
              <a:rPr lang="nl-NL" dirty="0"/>
            </a:br>
            <a:r>
              <a:rPr lang="nl-NL" dirty="0"/>
              <a:t>Arachis </a:t>
            </a:r>
            <a:r>
              <a:rPr lang="nl-NL" dirty="0" err="1"/>
              <a:t>Hypochea</a:t>
            </a:r>
            <a:r>
              <a:rPr lang="nl-NL" dirty="0"/>
              <a:t>: Uit Koehler (</a:t>
            </a:r>
            <a:r>
              <a:rPr lang="nl-NL" dirty="0" smtClean="0"/>
              <a:t>1887)</a:t>
            </a:r>
            <a:endParaRPr lang="nl-NL" dirty="0"/>
          </a:p>
        </p:txBody>
      </p:sp>
      <p:pic>
        <p:nvPicPr>
          <p:cNvPr id="6" name="Tijdelijke aanduiding voor inhoud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657192" y="2931416"/>
            <a:ext cx="3810000" cy="2533650"/>
          </a:xfrm>
        </p:spPr>
      </p:pic>
      <p:pic>
        <p:nvPicPr>
          <p:cNvPr id="8" name="Tijdelijke aanduiding voor inhoud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2000788" y="2022572"/>
            <a:ext cx="2945521" cy="4351338"/>
          </a:xfrm>
        </p:spPr>
      </p:pic>
    </p:spTree>
    <p:extLst>
      <p:ext uri="{BB962C8B-B14F-4D97-AF65-F5344CB8AC3E}">
        <p14:creationId xmlns:p14="http://schemas.microsoft.com/office/powerpoint/2010/main" val="144497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a:t>De pindaplant</a:t>
            </a:r>
          </a:p>
        </p:txBody>
      </p:sp>
      <p:sp>
        <p:nvSpPr>
          <p:cNvPr id="3" name="Tijdelijke aanduiding voor inhoud 2"/>
          <p:cNvSpPr>
            <a:spLocks noGrp="1"/>
          </p:cNvSpPr>
          <p:nvPr>
            <p:ph idx="1"/>
          </p:nvPr>
        </p:nvSpPr>
        <p:spPr/>
        <p:txBody>
          <a:bodyPr>
            <a:normAutofit fontScale="70000" lnSpcReduction="20000"/>
          </a:bodyPr>
          <a:lstStyle/>
          <a:p>
            <a:r>
              <a:rPr lang="nl-NL" dirty="0">
                <a:hlinkClick r:id="rId2"/>
              </a:rPr>
              <a:t>2012</a:t>
            </a:r>
          </a:p>
          <a:p>
            <a:r>
              <a:rPr lang="nl-NL" dirty="0">
                <a:hlinkClick r:id="rId2"/>
              </a:rPr>
              <a:t>http://schooltv.nl/video/de-pindaplant-hoe-groeit-een-pinda/</a:t>
            </a:r>
            <a:endParaRPr lang="nl-NL" dirty="0"/>
          </a:p>
          <a:p>
            <a:r>
              <a:rPr lang="nl-NL" dirty="0">
                <a:solidFill>
                  <a:srgbClr val="FF0000"/>
                </a:solidFill>
              </a:rPr>
              <a:t>!!!!!!Aantal verwarrende zaken: voeding die groene blaadjes maken/pinda die aan het eind van de stengel ontstaat in de bodem. Het is de stengel van het kleine peultje die gaat groeien en op de top van het stengeltje zit dus het peultje zie de plaat van Koehler op de vorige dia!!!!!!!</a:t>
            </a:r>
          </a:p>
          <a:p>
            <a:r>
              <a:rPr lang="nl-NL" dirty="0">
                <a:effectLst/>
              </a:rPr>
              <a:t>De </a:t>
            </a:r>
            <a:r>
              <a:rPr lang="nl-NL" b="1" dirty="0">
                <a:effectLst/>
              </a:rPr>
              <a:t>pinda</a:t>
            </a:r>
            <a:r>
              <a:rPr lang="nl-NL" dirty="0">
                <a:effectLst/>
              </a:rPr>
              <a:t> (</a:t>
            </a:r>
            <a:r>
              <a:rPr lang="nl-NL" i="1" dirty="0">
                <a:effectLst/>
              </a:rPr>
              <a:t>Arachis </a:t>
            </a:r>
            <a:r>
              <a:rPr lang="nl-NL" i="1" dirty="0" err="1">
                <a:effectLst/>
              </a:rPr>
              <a:t>hypogaea</a:t>
            </a:r>
            <a:r>
              <a:rPr lang="nl-NL" dirty="0">
                <a:effectLst/>
              </a:rPr>
              <a:t>), ook wel </a:t>
            </a:r>
            <a:r>
              <a:rPr lang="nl-NL" b="1" dirty="0">
                <a:effectLst/>
              </a:rPr>
              <a:t>aardnoot</a:t>
            </a:r>
            <a:r>
              <a:rPr lang="nl-NL" dirty="0">
                <a:effectLst/>
              </a:rPr>
              <a:t>, </a:t>
            </a:r>
            <a:r>
              <a:rPr lang="nl-NL" b="1" dirty="0">
                <a:effectLst/>
              </a:rPr>
              <a:t>grondnoot</a:t>
            </a:r>
            <a:r>
              <a:rPr lang="nl-NL" dirty="0">
                <a:effectLst/>
              </a:rPr>
              <a:t>, </a:t>
            </a:r>
            <a:r>
              <a:rPr lang="nl-NL" b="1" dirty="0">
                <a:effectLst/>
              </a:rPr>
              <a:t>olienoot</a:t>
            </a:r>
            <a:r>
              <a:rPr lang="nl-NL" dirty="0">
                <a:effectLst/>
              </a:rPr>
              <a:t> of </a:t>
            </a:r>
            <a:r>
              <a:rPr lang="nl-NL" b="1" dirty="0">
                <a:effectLst/>
              </a:rPr>
              <a:t>apennoot</a:t>
            </a:r>
            <a:r>
              <a:rPr lang="nl-NL" dirty="0">
                <a:effectLst/>
              </a:rPr>
              <a:t> genoemd, is, ondanks al deze namen, botanisch gezien geen </a:t>
            </a:r>
            <a:r>
              <a:rPr lang="nl-NL" dirty="0">
                <a:effectLst/>
                <a:hlinkClick r:id="rId3" tooltip="Noot (plantaardig)"/>
              </a:rPr>
              <a:t>noot</a:t>
            </a:r>
            <a:r>
              <a:rPr lang="nl-NL" dirty="0">
                <a:effectLst/>
              </a:rPr>
              <a:t>, maar een </a:t>
            </a:r>
            <a:r>
              <a:rPr lang="nl-NL" dirty="0">
                <a:effectLst/>
                <a:hlinkClick r:id="rId4" tooltip="Peul (vrucht)"/>
              </a:rPr>
              <a:t>peulvrucht</a:t>
            </a:r>
            <a:r>
              <a:rPr lang="nl-NL" dirty="0">
                <a:effectLst/>
              </a:rPr>
              <a:t>. De pindaplant behoort zoals alle </a:t>
            </a:r>
            <a:r>
              <a:rPr lang="nl-NL" dirty="0" err="1">
                <a:effectLst/>
              </a:rPr>
              <a:t>peulvruchtdragenden</a:t>
            </a:r>
            <a:r>
              <a:rPr lang="nl-NL" dirty="0">
                <a:effectLst/>
              </a:rPr>
              <a:t> tot de </a:t>
            </a:r>
            <a:r>
              <a:rPr lang="nl-NL" dirty="0">
                <a:effectLst/>
                <a:hlinkClick r:id="rId5" tooltip="Vlinderbloemenfamilie"/>
              </a:rPr>
              <a:t>vlinderbloemenfamilie</a:t>
            </a:r>
            <a:r>
              <a:rPr lang="nl-NL" dirty="0">
                <a:effectLst/>
              </a:rPr>
              <a:t> (</a:t>
            </a:r>
            <a:r>
              <a:rPr lang="nl-NL" dirty="0" err="1">
                <a:effectLst/>
              </a:rPr>
              <a:t>Leguminosae</a:t>
            </a:r>
            <a:r>
              <a:rPr lang="nl-NL" dirty="0">
                <a:effectLst/>
              </a:rPr>
              <a:t> oftewel </a:t>
            </a:r>
            <a:r>
              <a:rPr lang="nl-NL" dirty="0" err="1">
                <a:effectLst/>
              </a:rPr>
              <a:t>Fabaceae</a:t>
            </a:r>
            <a:r>
              <a:rPr lang="nl-NL" dirty="0">
                <a:effectLst/>
              </a:rPr>
              <a:t>).</a:t>
            </a:r>
          </a:p>
          <a:p>
            <a:r>
              <a:rPr lang="nl-NL" dirty="0">
                <a:effectLst/>
              </a:rPr>
              <a:t>Zoals bij andere planten bevindt de bloem zich bovengronds, en daaruit ontwikkelt zich na </a:t>
            </a:r>
            <a:r>
              <a:rPr lang="nl-NL" dirty="0">
                <a:effectLst/>
                <a:hlinkClick r:id="rId6" tooltip="Bevruchting"/>
              </a:rPr>
              <a:t>bevruchting</a:t>
            </a:r>
            <a:r>
              <a:rPr lang="nl-NL" dirty="0">
                <a:effectLst/>
              </a:rPr>
              <a:t> een </a:t>
            </a:r>
            <a:r>
              <a:rPr lang="nl-NL" dirty="0">
                <a:effectLst/>
                <a:hlinkClick r:id="rId4" tooltip="Peul (vrucht)"/>
              </a:rPr>
              <a:t>peul</a:t>
            </a:r>
            <a:r>
              <a:rPr lang="nl-NL" dirty="0">
                <a:effectLst/>
              </a:rPr>
              <a:t> met meestal twee </a:t>
            </a:r>
            <a:r>
              <a:rPr lang="nl-NL" dirty="0">
                <a:effectLst/>
                <a:hlinkClick r:id="rId7" tooltip="Zaad (plant)"/>
              </a:rPr>
              <a:t>zaden</a:t>
            </a:r>
            <a:r>
              <a:rPr lang="nl-NL" dirty="0">
                <a:effectLst/>
              </a:rPr>
              <a:t>. Daarna ondergaat de vrucht een bijzondere ontwikkeling: de stengel waaraan de peul groeit wordt langer en boort zich in de grond. Dit deel van de stengel wordt een </a:t>
            </a:r>
            <a:r>
              <a:rPr lang="nl-NL" dirty="0" err="1">
                <a:effectLst/>
              </a:rPr>
              <a:t>gynofoor</a:t>
            </a:r>
            <a:r>
              <a:rPr lang="nl-NL" dirty="0">
                <a:effectLst/>
              </a:rPr>
              <a:t> of </a:t>
            </a:r>
            <a:r>
              <a:rPr lang="nl-NL" dirty="0">
                <a:effectLst/>
                <a:hlinkClick r:id="rId8" tooltip="Stamperdrager"/>
              </a:rPr>
              <a:t>stamperdrager</a:t>
            </a:r>
            <a:r>
              <a:rPr lang="nl-NL" dirty="0">
                <a:effectLst/>
              </a:rPr>
              <a:t> genoemd. Onder de grond rijpt de vrucht en gaat vervolgens, onder natuurlijke omstandigheden, over tot </a:t>
            </a:r>
            <a:r>
              <a:rPr lang="nl-NL" dirty="0">
                <a:effectLst/>
                <a:hlinkClick r:id="rId9" tooltip="Kieming"/>
              </a:rPr>
              <a:t>ontkieming</a:t>
            </a:r>
            <a:r>
              <a:rPr lang="nl-NL" dirty="0">
                <a:effectLst/>
              </a:rPr>
              <a:t>.</a:t>
            </a:r>
          </a:p>
          <a:p>
            <a:r>
              <a:rPr lang="nl-NL" dirty="0">
                <a:effectLst/>
              </a:rPr>
              <a:t>De pindaplant is een </a:t>
            </a:r>
            <a:r>
              <a:rPr lang="nl-NL" dirty="0">
                <a:effectLst/>
                <a:hlinkClick r:id="rId10" tooltip="Eenjarige plant"/>
              </a:rPr>
              <a:t>eenjarige plant</a:t>
            </a:r>
            <a:r>
              <a:rPr lang="nl-NL" dirty="0">
                <a:effectLst/>
              </a:rPr>
              <a:t> die afkomstig is uit </a:t>
            </a:r>
            <a:r>
              <a:rPr lang="nl-NL" dirty="0">
                <a:effectLst/>
                <a:hlinkClick r:id="rId11" tooltip="Zuid-Amerika"/>
              </a:rPr>
              <a:t>Zuid-Amerika</a:t>
            </a:r>
            <a:r>
              <a:rPr lang="nl-NL" dirty="0">
                <a:effectLst/>
              </a:rPr>
              <a:t> en door de </a:t>
            </a:r>
            <a:r>
              <a:rPr lang="nl-NL" dirty="0">
                <a:effectLst/>
                <a:hlinkClick r:id="rId12" tooltip="Spanje"/>
              </a:rPr>
              <a:t>Spanjaarden</a:t>
            </a:r>
            <a:r>
              <a:rPr lang="nl-NL" dirty="0">
                <a:effectLst/>
              </a:rPr>
              <a:t> in de </a:t>
            </a:r>
            <a:r>
              <a:rPr lang="nl-NL" dirty="0">
                <a:effectLst/>
                <a:hlinkClick r:id="rId13" tooltip="16e eeuw"/>
              </a:rPr>
              <a:t>16e eeuw</a:t>
            </a:r>
            <a:r>
              <a:rPr lang="nl-NL" dirty="0">
                <a:effectLst/>
              </a:rPr>
              <a:t> in </a:t>
            </a:r>
            <a:r>
              <a:rPr lang="nl-NL" dirty="0">
                <a:effectLst/>
                <a:hlinkClick r:id="rId14" tooltip="Tropisch"/>
              </a:rPr>
              <a:t>tropische</a:t>
            </a:r>
            <a:r>
              <a:rPr lang="nl-NL" dirty="0">
                <a:effectLst/>
              </a:rPr>
              <a:t> en </a:t>
            </a:r>
            <a:r>
              <a:rPr lang="nl-NL" dirty="0">
                <a:effectLst/>
                <a:hlinkClick r:id="rId15" tooltip="Subtropisch"/>
              </a:rPr>
              <a:t>subtropische</a:t>
            </a:r>
            <a:r>
              <a:rPr lang="nl-NL" dirty="0">
                <a:effectLst/>
              </a:rPr>
              <a:t> gebieden over de gehele wereld werd verspreid</a:t>
            </a:r>
          </a:p>
          <a:p>
            <a:endParaRPr lang="nl-NL" dirty="0"/>
          </a:p>
        </p:txBody>
      </p:sp>
    </p:spTree>
    <p:extLst>
      <p:ext uri="{BB962C8B-B14F-4D97-AF65-F5344CB8AC3E}">
        <p14:creationId xmlns:p14="http://schemas.microsoft.com/office/powerpoint/2010/main" val="277395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sz="4000" b="1" dirty="0"/>
              <a:t>Welke energierijke stoffen zitten er in een pinda</a:t>
            </a:r>
            <a:r>
              <a:rPr lang="nl-NL" b="1" dirty="0"/>
              <a:t>?</a:t>
            </a:r>
          </a:p>
        </p:txBody>
      </p:sp>
      <p:sp>
        <p:nvSpPr>
          <p:cNvPr id="3" name="Tijdelijke aanduiding voor inhoud 2"/>
          <p:cNvSpPr>
            <a:spLocks noGrp="1"/>
          </p:cNvSpPr>
          <p:nvPr>
            <p:ph idx="1"/>
          </p:nvPr>
        </p:nvSpPr>
        <p:spPr/>
        <p:txBody>
          <a:bodyPr>
            <a:normAutofit fontScale="85000" lnSpcReduction="20000"/>
          </a:bodyPr>
          <a:lstStyle/>
          <a:p>
            <a:pPr marL="0" indent="0">
              <a:lnSpc>
                <a:spcPct val="100000"/>
              </a:lnSpc>
            </a:pPr>
            <a:r>
              <a:rPr lang="nl-NL" altLang="nl-NL" dirty="0">
                <a:hlinkClick r:id="rId2"/>
              </a:rPr>
              <a:t>Voedingswaarde van pinda’s </a:t>
            </a:r>
            <a:r>
              <a:rPr lang="nl-NL" altLang="nl-NL" b="1" dirty="0">
                <a:hlinkClick r:id="rId2"/>
              </a:rPr>
              <a:t>1</a:t>
            </a:r>
          </a:p>
          <a:p>
            <a:pPr>
              <a:lnSpc>
                <a:spcPct val="100000"/>
              </a:lnSpc>
              <a:buFontTx/>
              <a:buChar char="-"/>
            </a:pPr>
            <a:r>
              <a:rPr lang="nl-NL" altLang="nl-NL" dirty="0"/>
              <a:t>energie			596 calorieën =  per 100 gr</a:t>
            </a:r>
          </a:p>
          <a:p>
            <a:pPr>
              <a:lnSpc>
                <a:spcPct val="100000"/>
              </a:lnSpc>
              <a:buFontTx/>
              <a:buChar char="-"/>
            </a:pPr>
            <a:r>
              <a:rPr lang="nl-NL" altLang="nl-NL" dirty="0"/>
              <a:t>koolhydraten 		22.60 % 	</a:t>
            </a:r>
          </a:p>
          <a:p>
            <a:pPr>
              <a:lnSpc>
                <a:spcPct val="100000"/>
              </a:lnSpc>
              <a:buFontTx/>
              <a:buChar char="-"/>
            </a:pPr>
            <a:r>
              <a:rPr lang="nl-NL" altLang="nl-NL" dirty="0"/>
              <a:t>vetten (7% verzadigd)	44, 20  %</a:t>
            </a:r>
          </a:p>
          <a:p>
            <a:pPr>
              <a:lnSpc>
                <a:spcPct val="100000"/>
              </a:lnSpc>
              <a:buFontTx/>
              <a:buChar char="-"/>
            </a:pPr>
            <a:r>
              <a:rPr lang="nl-NL" altLang="nl-NL" dirty="0"/>
              <a:t>eiwitten			26,9 %</a:t>
            </a:r>
          </a:p>
          <a:p>
            <a:pPr marL="0" indent="0">
              <a:lnSpc>
                <a:spcPct val="100000"/>
              </a:lnSpc>
            </a:pPr>
            <a:r>
              <a:rPr lang="nl-NL" dirty="0">
                <a:hlinkClick r:id="rId3"/>
              </a:rPr>
              <a:t>Voedingswaarde van pinda’s</a:t>
            </a:r>
            <a:r>
              <a:rPr lang="nl-NL" dirty="0"/>
              <a:t> 2</a:t>
            </a:r>
          </a:p>
          <a:p>
            <a:pPr marL="0" indent="0">
              <a:lnSpc>
                <a:spcPct val="100000"/>
              </a:lnSpc>
              <a:buFontTx/>
              <a:buChar char="-"/>
            </a:pPr>
            <a:r>
              <a:rPr lang="nl-NL" dirty="0"/>
              <a:t> energie			623 calorieën = 2612 kJ per 100 gr</a:t>
            </a:r>
          </a:p>
          <a:p>
            <a:pPr marL="0" indent="0">
              <a:lnSpc>
                <a:spcPct val="100000"/>
              </a:lnSpc>
              <a:buFontTx/>
              <a:buChar char="-"/>
            </a:pPr>
            <a:r>
              <a:rPr lang="nl-NL" dirty="0"/>
              <a:t> koolhydraten			11,2 %</a:t>
            </a:r>
          </a:p>
          <a:p>
            <a:pPr marL="0" indent="0">
              <a:lnSpc>
                <a:spcPct val="100000"/>
              </a:lnSpc>
              <a:buFontTx/>
              <a:buChar char="-"/>
            </a:pPr>
            <a:r>
              <a:rPr lang="nl-NL" dirty="0"/>
              <a:t> vetten (8,5 verzadigd)	52 %</a:t>
            </a:r>
          </a:p>
          <a:p>
            <a:pPr marL="0" indent="0">
              <a:lnSpc>
                <a:spcPct val="100000"/>
              </a:lnSpc>
              <a:buFontTx/>
              <a:buChar char="-"/>
            </a:pPr>
            <a:r>
              <a:rPr lang="nl-NL" dirty="0"/>
              <a:t> eiwitten			26 %</a:t>
            </a:r>
          </a:p>
          <a:p>
            <a:pPr marL="0" indent="0">
              <a:lnSpc>
                <a:spcPct val="100000"/>
              </a:lnSpc>
              <a:buFontTx/>
              <a:buChar char="-"/>
            </a:pPr>
            <a:endParaRPr lang="nl-NL" dirty="0"/>
          </a:p>
          <a:p>
            <a:endParaRPr lang="nl-NL" dirty="0"/>
          </a:p>
        </p:txBody>
      </p:sp>
      <p:sp>
        <p:nvSpPr>
          <p:cNvPr id="4" name="Rectangle 1"/>
          <p:cNvSpPr>
            <a:spLocks noChangeArrowheads="1"/>
          </p:cNvSpPr>
          <p:nvPr/>
        </p:nvSpPr>
        <p:spPr bwMode="auto">
          <a:xfrm>
            <a:off x="6003634"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chemeClr val="tx1"/>
                </a:solidFill>
                <a:effectLst/>
                <a:latin typeface="Arial" panose="020B0604020202020204" pitchFamily="34" charset="0"/>
              </a:rPr>
              <a:t/>
            </a:r>
            <a:br>
              <a:rPr kumimoji="0" lang="nl-NL" altLang="nl-NL" sz="1800" b="0" i="0" u="none" strike="noStrike" cap="none" normalizeH="0" baseline="0" dirty="0">
                <a:ln>
                  <a:noFill/>
                </a:ln>
                <a:solidFill>
                  <a:schemeClr val="tx1"/>
                </a:solidFill>
                <a:effectLst/>
                <a:latin typeface="Arial" panose="020B0604020202020204" pitchFamily="34" charset="0"/>
              </a:rPr>
            </a:br>
            <a:r>
              <a:rPr kumimoji="0" lang="nl-NL" altLang="nl-NL" sz="1800" b="0" i="0" u="none" strike="noStrike" cap="none" normalizeH="0" baseline="0" dirty="0">
                <a:ln>
                  <a:noFill/>
                </a:ln>
                <a:solidFill>
                  <a:schemeClr val="tx1"/>
                </a:solidFill>
                <a:effectLst/>
                <a:latin typeface="Arial" panose="020B0604020202020204" pitchFamily="34" charset="0"/>
              </a:rPr>
              <a:t/>
            </a:r>
            <a:br>
              <a:rPr kumimoji="0" lang="nl-NL" altLang="nl-NL" sz="1800" b="0" i="0" u="none" strike="noStrike" cap="none" normalizeH="0" baseline="0" dirty="0">
                <a:ln>
                  <a:noFill/>
                </a:ln>
                <a:solidFill>
                  <a:schemeClr val="tx1"/>
                </a:solidFill>
                <a:effectLst/>
                <a:latin typeface="Arial" panose="020B0604020202020204" pitchFamily="34" charset="0"/>
              </a:rPr>
            </a:b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446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 komt de energie uit de pinda vandaan en waar gaat hij heen?</a:t>
            </a:r>
          </a:p>
        </p:txBody>
      </p:sp>
      <p:sp>
        <p:nvSpPr>
          <p:cNvPr id="3" name="Tijdelijke aanduiding voor inhoud 2"/>
          <p:cNvSpPr>
            <a:spLocks noGrp="1"/>
          </p:cNvSpPr>
          <p:nvPr>
            <p:ph idx="1"/>
          </p:nvPr>
        </p:nvSpPr>
        <p:spPr/>
        <p:txBody>
          <a:bodyPr>
            <a:normAutofit fontScale="62500" lnSpcReduction="20000"/>
          </a:bodyPr>
          <a:lstStyle/>
          <a:p>
            <a:r>
              <a:rPr lang="nl-NL" dirty="0"/>
              <a:t>Vormen van energie</a:t>
            </a:r>
          </a:p>
          <a:p>
            <a:pPr lvl="1"/>
            <a:r>
              <a:rPr lang="nl-NL" dirty="0"/>
              <a:t>Maak een lijstje van de verschillende vormen van energie die je gezien/ervaren hebt.</a:t>
            </a:r>
          </a:p>
          <a:p>
            <a:pPr lvl="1"/>
            <a:r>
              <a:rPr lang="nl-NL" dirty="0"/>
              <a:t>De vetten in de pinda bevatten chemische energie. Wat betekent dat?</a:t>
            </a:r>
          </a:p>
          <a:p>
            <a:pPr lvl="1"/>
            <a:r>
              <a:rPr lang="nl-NL" dirty="0"/>
              <a:t>Vet in een pinda bevat </a:t>
            </a:r>
            <a:r>
              <a:rPr lang="nl-NL" dirty="0" smtClean="0"/>
              <a:t>potentiële </a:t>
            </a:r>
            <a:r>
              <a:rPr lang="nl-NL" dirty="0"/>
              <a:t>energie. Wat betekent dat?</a:t>
            </a:r>
          </a:p>
          <a:p>
            <a:pPr lvl="1"/>
            <a:r>
              <a:rPr lang="nl-NL" dirty="0"/>
              <a:t>Zijn warmte en licht </a:t>
            </a:r>
            <a:r>
              <a:rPr lang="nl-NL" dirty="0" smtClean="0"/>
              <a:t>potentiële </a:t>
            </a:r>
            <a:r>
              <a:rPr lang="nl-NL" dirty="0"/>
              <a:t>energie? Waarom niet of wel?</a:t>
            </a:r>
          </a:p>
          <a:p>
            <a:pPr lvl="1"/>
            <a:r>
              <a:rPr lang="nl-NL" dirty="0"/>
              <a:t>Als het water weer is afgekoeld: waar is dan de energie?</a:t>
            </a:r>
          </a:p>
          <a:p>
            <a:r>
              <a:rPr lang="nl-NL" dirty="0"/>
              <a:t>Overgang van een vorm van energie in een ander</a:t>
            </a:r>
          </a:p>
          <a:p>
            <a:pPr lvl="1"/>
            <a:r>
              <a:rPr lang="nl-NL" dirty="0"/>
              <a:t>Maak een lijstje van welke vorm van energie in een andere overgaat in een pindaplant en bij het verbranden van de pinda gaat? Begin bij hoe is de energie in de pinda gekomen?</a:t>
            </a:r>
          </a:p>
          <a:p>
            <a:r>
              <a:rPr lang="nl-NL" dirty="0"/>
              <a:t>Heeft energie gewicht?</a:t>
            </a:r>
          </a:p>
          <a:p>
            <a:pPr lvl="1"/>
            <a:r>
              <a:rPr lang="nl-NL" dirty="0"/>
              <a:t>Je hebt de pinda voor en na het verbranden gewogen. Hij is veel lichter geworden. Waar is de rest van het gewicht gebleven?</a:t>
            </a:r>
          </a:p>
          <a:p>
            <a:pPr lvl="1"/>
            <a:r>
              <a:rPr lang="nl-NL" dirty="0"/>
              <a:t>Kan materie verloren gaan?</a:t>
            </a:r>
          </a:p>
          <a:p>
            <a:r>
              <a:rPr lang="nl-NL" dirty="0"/>
              <a:t>Energie gaat nooit verloren?</a:t>
            </a:r>
          </a:p>
          <a:p>
            <a:pPr lvl="1"/>
            <a:r>
              <a:rPr lang="nl-NL" dirty="0"/>
              <a:t>Is de totale hoeveelheid energie na afloop van de verbranding meer, minder of hetzelfde als daarvoor?</a:t>
            </a:r>
          </a:p>
          <a:p>
            <a:pPr lvl="1"/>
            <a:r>
              <a:rPr lang="nl-NL" dirty="0"/>
              <a:t>Leg precies uit wat er met de energie uit de pinda gebeurt wanneer de pinda gepoot/gezaaid wordt </a:t>
            </a:r>
            <a:r>
              <a:rPr lang="nl-NL" dirty="0" err="1"/>
              <a:t>ipv</a:t>
            </a:r>
            <a:r>
              <a:rPr lang="nl-NL" dirty="0"/>
              <a:t> verbrand?</a:t>
            </a:r>
          </a:p>
          <a:p>
            <a:pPr lvl="1"/>
            <a:r>
              <a:rPr lang="nl-NL" dirty="0"/>
              <a:t>Wat gebeurt er met de pinda wanneer wij hem eten? Gebruiken wij energie uit de pinda? Waar en hoe?</a:t>
            </a:r>
          </a:p>
          <a:p>
            <a:pPr lvl="1"/>
            <a:endParaRPr lang="nl-NL" dirty="0"/>
          </a:p>
          <a:p>
            <a:pPr marL="0" indent="0">
              <a:buNone/>
            </a:pPr>
            <a:endParaRPr lang="nl-NL" dirty="0"/>
          </a:p>
        </p:txBody>
      </p:sp>
    </p:spTree>
    <p:extLst>
      <p:ext uri="{BB962C8B-B14F-4D97-AF65-F5344CB8AC3E}">
        <p14:creationId xmlns:p14="http://schemas.microsoft.com/office/powerpoint/2010/main" val="272491453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523</Words>
  <Application>Microsoft Office PowerPoint</Application>
  <PresentationFormat>Breedbeeld</PresentationFormat>
  <Paragraphs>51</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Gaat er energie verloren?</vt:lpstr>
      <vt:lpstr> </vt:lpstr>
      <vt:lpstr>De pindaplant Arachis Hypochea: Uit Koehler (1887)</vt:lpstr>
      <vt:lpstr>De pindaplant</vt:lpstr>
      <vt:lpstr>Welke energierijke stoffen zitten er in een pinda?</vt:lpstr>
      <vt:lpstr>Waar komt de energie uit de pinda vandaan en waar gaat hij heen?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Gaat er energie verloren?</dc:title>
  <dc:creator>M Kapteijn</dc:creator>
  <cp:lastModifiedBy>Gebruiker</cp:lastModifiedBy>
  <cp:revision>26</cp:revision>
  <dcterms:created xsi:type="dcterms:W3CDTF">2017-03-23T15:51:15Z</dcterms:created>
  <dcterms:modified xsi:type="dcterms:W3CDTF">2019-07-07T14:12:27Z</dcterms:modified>
</cp:coreProperties>
</file>