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119813" cy="50403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9" y="824885"/>
            <a:ext cx="5201841" cy="1754776"/>
          </a:xfrm>
        </p:spPr>
        <p:txBody>
          <a:bodyPr anchor="b"/>
          <a:lstStyle>
            <a:lvl1pPr algn="ctr">
              <a:defRPr sz="401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2647332"/>
            <a:ext cx="4589860" cy="1216909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89" indent="0" algn="ctr">
              <a:buNone/>
              <a:defRPr sz="1339"/>
            </a:lvl2pPr>
            <a:lvl3pPr marL="611978" indent="0" algn="ctr">
              <a:buNone/>
              <a:defRPr sz="1205"/>
            </a:lvl3pPr>
            <a:lvl4pPr marL="917967" indent="0" algn="ctr">
              <a:buNone/>
              <a:defRPr sz="1071"/>
            </a:lvl4pPr>
            <a:lvl5pPr marL="1223957" indent="0" algn="ctr">
              <a:buNone/>
              <a:defRPr sz="1071"/>
            </a:lvl5pPr>
            <a:lvl6pPr marL="1529946" indent="0" algn="ctr">
              <a:buNone/>
              <a:defRPr sz="1071"/>
            </a:lvl6pPr>
            <a:lvl7pPr marL="1835935" indent="0" algn="ctr">
              <a:buNone/>
              <a:defRPr sz="1071"/>
            </a:lvl7pPr>
            <a:lvl8pPr marL="2141924" indent="0" algn="ctr">
              <a:buNone/>
              <a:defRPr sz="1071"/>
            </a:lvl8pPr>
            <a:lvl9pPr marL="2447912" indent="0" algn="ctr">
              <a:buNone/>
              <a:defRPr sz="107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59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43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4" y="268351"/>
            <a:ext cx="1319585" cy="427143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268351"/>
            <a:ext cx="3882256" cy="427143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92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24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3" y="1256581"/>
            <a:ext cx="5278339" cy="2096630"/>
          </a:xfrm>
        </p:spPr>
        <p:txBody>
          <a:bodyPr anchor="b"/>
          <a:lstStyle>
            <a:lvl1pPr>
              <a:defRPr sz="401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3" y="3373044"/>
            <a:ext cx="5278339" cy="1102568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5989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197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796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95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94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9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9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10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40" y="1341750"/>
            <a:ext cx="2600921" cy="31980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8" y="1341750"/>
            <a:ext cx="2600921" cy="31980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5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7" y="268353"/>
            <a:ext cx="5278339" cy="97422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6" y="1235579"/>
            <a:ext cx="2588967" cy="60553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89" indent="0">
              <a:buNone/>
              <a:defRPr sz="1339" b="1"/>
            </a:lvl2pPr>
            <a:lvl3pPr marL="611978" indent="0">
              <a:buNone/>
              <a:defRPr sz="1205" b="1"/>
            </a:lvl3pPr>
            <a:lvl4pPr marL="917967" indent="0">
              <a:buNone/>
              <a:defRPr sz="1071" b="1"/>
            </a:lvl4pPr>
            <a:lvl5pPr marL="1223957" indent="0">
              <a:buNone/>
              <a:defRPr sz="1071" b="1"/>
            </a:lvl5pPr>
            <a:lvl6pPr marL="1529946" indent="0">
              <a:buNone/>
              <a:defRPr sz="1071" b="1"/>
            </a:lvl6pPr>
            <a:lvl7pPr marL="1835935" indent="0">
              <a:buNone/>
              <a:defRPr sz="1071" b="1"/>
            </a:lvl7pPr>
            <a:lvl8pPr marL="2141924" indent="0">
              <a:buNone/>
              <a:defRPr sz="1071" b="1"/>
            </a:lvl8pPr>
            <a:lvl9pPr marL="2447912" indent="0">
              <a:buNone/>
              <a:defRPr sz="107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6" y="1841114"/>
            <a:ext cx="2588967" cy="27080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1235579"/>
            <a:ext cx="2601718" cy="60553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89" indent="0">
              <a:buNone/>
              <a:defRPr sz="1339" b="1"/>
            </a:lvl2pPr>
            <a:lvl3pPr marL="611978" indent="0">
              <a:buNone/>
              <a:defRPr sz="1205" b="1"/>
            </a:lvl3pPr>
            <a:lvl4pPr marL="917967" indent="0">
              <a:buNone/>
              <a:defRPr sz="1071" b="1"/>
            </a:lvl4pPr>
            <a:lvl5pPr marL="1223957" indent="0">
              <a:buNone/>
              <a:defRPr sz="1071" b="1"/>
            </a:lvl5pPr>
            <a:lvl6pPr marL="1529946" indent="0">
              <a:buNone/>
              <a:defRPr sz="1071" b="1"/>
            </a:lvl6pPr>
            <a:lvl7pPr marL="1835935" indent="0">
              <a:buNone/>
              <a:defRPr sz="1071" b="1"/>
            </a:lvl7pPr>
            <a:lvl8pPr marL="2141924" indent="0">
              <a:buNone/>
              <a:defRPr sz="1071" b="1"/>
            </a:lvl8pPr>
            <a:lvl9pPr marL="2447912" indent="0">
              <a:buNone/>
              <a:defRPr sz="107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1841114"/>
            <a:ext cx="2601718" cy="27080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8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11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63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7" y="336022"/>
            <a:ext cx="1973799" cy="1176073"/>
          </a:xfrm>
        </p:spPr>
        <p:txBody>
          <a:bodyPr anchor="b"/>
          <a:lstStyle>
            <a:lvl1pPr>
              <a:defRPr sz="214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21" y="725714"/>
            <a:ext cx="3098155" cy="3581889"/>
          </a:xfrm>
        </p:spPr>
        <p:txBody>
          <a:bodyPr/>
          <a:lstStyle>
            <a:lvl1pPr>
              <a:defRPr sz="2141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7" y="1512095"/>
            <a:ext cx="1973799" cy="2801341"/>
          </a:xfrm>
        </p:spPr>
        <p:txBody>
          <a:bodyPr/>
          <a:lstStyle>
            <a:lvl1pPr marL="0" indent="0">
              <a:buNone/>
              <a:defRPr sz="1071"/>
            </a:lvl1pPr>
            <a:lvl2pPr marL="305989" indent="0">
              <a:buNone/>
              <a:defRPr sz="938"/>
            </a:lvl2pPr>
            <a:lvl3pPr marL="611978" indent="0">
              <a:buNone/>
              <a:defRPr sz="802"/>
            </a:lvl3pPr>
            <a:lvl4pPr marL="917967" indent="0">
              <a:buNone/>
              <a:defRPr sz="669"/>
            </a:lvl4pPr>
            <a:lvl5pPr marL="1223957" indent="0">
              <a:buNone/>
              <a:defRPr sz="669"/>
            </a:lvl5pPr>
            <a:lvl6pPr marL="1529946" indent="0">
              <a:buNone/>
              <a:defRPr sz="669"/>
            </a:lvl6pPr>
            <a:lvl7pPr marL="1835935" indent="0">
              <a:buNone/>
              <a:defRPr sz="669"/>
            </a:lvl7pPr>
            <a:lvl8pPr marL="2141924" indent="0">
              <a:buNone/>
              <a:defRPr sz="669"/>
            </a:lvl8pPr>
            <a:lvl9pPr marL="2447912" indent="0">
              <a:buNone/>
              <a:defRPr sz="66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07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7" y="336022"/>
            <a:ext cx="1973799" cy="1176073"/>
          </a:xfrm>
        </p:spPr>
        <p:txBody>
          <a:bodyPr anchor="b"/>
          <a:lstStyle>
            <a:lvl1pPr>
              <a:defRPr sz="214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21" y="725714"/>
            <a:ext cx="3098155" cy="3581889"/>
          </a:xfrm>
        </p:spPr>
        <p:txBody>
          <a:bodyPr anchor="t"/>
          <a:lstStyle>
            <a:lvl1pPr marL="0" indent="0">
              <a:buNone/>
              <a:defRPr sz="2141"/>
            </a:lvl1pPr>
            <a:lvl2pPr marL="305989" indent="0">
              <a:buNone/>
              <a:defRPr sz="1874"/>
            </a:lvl2pPr>
            <a:lvl3pPr marL="611978" indent="0">
              <a:buNone/>
              <a:defRPr sz="1606"/>
            </a:lvl3pPr>
            <a:lvl4pPr marL="917967" indent="0">
              <a:buNone/>
              <a:defRPr sz="1339"/>
            </a:lvl4pPr>
            <a:lvl5pPr marL="1223957" indent="0">
              <a:buNone/>
              <a:defRPr sz="1339"/>
            </a:lvl5pPr>
            <a:lvl6pPr marL="1529946" indent="0">
              <a:buNone/>
              <a:defRPr sz="1339"/>
            </a:lvl6pPr>
            <a:lvl7pPr marL="1835935" indent="0">
              <a:buNone/>
              <a:defRPr sz="1339"/>
            </a:lvl7pPr>
            <a:lvl8pPr marL="2141924" indent="0">
              <a:buNone/>
              <a:defRPr sz="1339"/>
            </a:lvl8pPr>
            <a:lvl9pPr marL="2447912" indent="0">
              <a:buNone/>
              <a:defRPr sz="133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7" y="1512095"/>
            <a:ext cx="1973799" cy="2801341"/>
          </a:xfrm>
        </p:spPr>
        <p:txBody>
          <a:bodyPr/>
          <a:lstStyle>
            <a:lvl1pPr marL="0" indent="0">
              <a:buNone/>
              <a:defRPr sz="1071"/>
            </a:lvl1pPr>
            <a:lvl2pPr marL="305989" indent="0">
              <a:buNone/>
              <a:defRPr sz="938"/>
            </a:lvl2pPr>
            <a:lvl3pPr marL="611978" indent="0">
              <a:buNone/>
              <a:defRPr sz="802"/>
            </a:lvl3pPr>
            <a:lvl4pPr marL="917967" indent="0">
              <a:buNone/>
              <a:defRPr sz="669"/>
            </a:lvl4pPr>
            <a:lvl5pPr marL="1223957" indent="0">
              <a:buNone/>
              <a:defRPr sz="669"/>
            </a:lvl5pPr>
            <a:lvl6pPr marL="1529946" indent="0">
              <a:buNone/>
              <a:defRPr sz="669"/>
            </a:lvl6pPr>
            <a:lvl7pPr marL="1835935" indent="0">
              <a:buNone/>
              <a:defRPr sz="669"/>
            </a:lvl7pPr>
            <a:lvl8pPr marL="2141924" indent="0">
              <a:buNone/>
              <a:defRPr sz="669"/>
            </a:lvl8pPr>
            <a:lvl9pPr marL="2447912" indent="0">
              <a:buNone/>
              <a:defRPr sz="66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6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40" y="268353"/>
            <a:ext cx="5278339" cy="974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40" y="1341750"/>
            <a:ext cx="5278339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4671625"/>
            <a:ext cx="137695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9139-F73B-43DB-8294-9A9A70EF6B83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91" y="4671625"/>
            <a:ext cx="2065437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4671625"/>
            <a:ext cx="137695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F969-FAA1-4C1E-AFB3-639D5AC73E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04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1197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94" indent="-152994" algn="l" defTabSz="61197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indent="-152994" algn="l" defTabSz="611978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972" indent="-152994" algn="l" defTabSz="611978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0961" indent="-152994" algn="l" defTabSz="611978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6951" indent="-152994" algn="l" defTabSz="611978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2940" indent="-152994" algn="l" defTabSz="611978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8929" indent="-152994" algn="l" defTabSz="611978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4918" indent="-152994" algn="l" defTabSz="611978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0907" indent="-152994" algn="l" defTabSz="611978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5989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1978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7967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3957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29946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5935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1924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2" algn="l" defTabSz="61197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FB5116B5-23B8-6160-F961-5C31436B1DC0}"/>
              </a:ext>
            </a:extLst>
          </p:cNvPr>
          <p:cNvSpPr/>
          <p:nvPr/>
        </p:nvSpPr>
        <p:spPr>
          <a:xfrm>
            <a:off x="1885763" y="481712"/>
            <a:ext cx="3712841" cy="436158"/>
          </a:xfrm>
          <a:prstGeom prst="wedgeRoundRectCallout">
            <a:avLst>
              <a:gd name="adj1" fmla="val -65925"/>
              <a:gd name="adj2" fmla="val 1067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Frutiger Bold" panose="020B0702020504020204" pitchFamily="34" charset="0"/>
              </a:rPr>
              <a:t>Wat vind jij?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D7783162-673C-81B3-A596-E6CA9E391917}"/>
              </a:ext>
            </a:extLst>
          </p:cNvPr>
          <p:cNvSpPr/>
          <p:nvPr/>
        </p:nvSpPr>
        <p:spPr>
          <a:xfrm>
            <a:off x="1456674" y="3032453"/>
            <a:ext cx="1197438" cy="663780"/>
          </a:xfrm>
          <a:prstGeom prst="wedgeRoundRectCallout">
            <a:avLst>
              <a:gd name="adj1" fmla="val -66109"/>
              <a:gd name="adj2" fmla="val 6825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Fructose absorbeert een deel van het licht.</a:t>
            </a:r>
          </a:p>
        </p:txBody>
      </p:sp>
      <p:sp>
        <p:nvSpPr>
          <p:cNvPr id="6" name="Gedachtewolkje: wolk 5">
            <a:extLst>
              <a:ext uri="{FF2B5EF4-FFF2-40B4-BE49-F238E27FC236}">
                <a16:creationId xmlns:a16="http://schemas.microsoft.com/office/drawing/2014/main" id="{C7D98217-ABEC-2CF4-6459-02ECF5518CF8}"/>
              </a:ext>
            </a:extLst>
          </p:cNvPr>
          <p:cNvSpPr/>
          <p:nvPr/>
        </p:nvSpPr>
        <p:spPr>
          <a:xfrm>
            <a:off x="2135077" y="1226786"/>
            <a:ext cx="1502649" cy="905902"/>
          </a:xfrm>
          <a:prstGeom prst="cloudCallout">
            <a:avLst>
              <a:gd name="adj1" fmla="val -68204"/>
              <a:gd name="adj2" fmla="val 1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Zouden andere oplossingen hetzelfde doen als fructose?</a:t>
            </a:r>
          </a:p>
        </p:txBody>
      </p:sp>
      <p:sp>
        <p:nvSpPr>
          <p:cNvPr id="7" name="Gedachtewolkje: wolk 6">
            <a:extLst>
              <a:ext uri="{FF2B5EF4-FFF2-40B4-BE49-F238E27FC236}">
                <a16:creationId xmlns:a16="http://schemas.microsoft.com/office/drawing/2014/main" id="{7A2F78EC-BDF7-CD06-C3D9-4FDAFE4F2173}"/>
              </a:ext>
            </a:extLst>
          </p:cNvPr>
          <p:cNvSpPr/>
          <p:nvPr/>
        </p:nvSpPr>
        <p:spPr>
          <a:xfrm>
            <a:off x="3742182" y="1073423"/>
            <a:ext cx="1331089" cy="768558"/>
          </a:xfrm>
          <a:prstGeom prst="cloudCallout">
            <a:avLst>
              <a:gd name="adj1" fmla="val 55333"/>
              <a:gd name="adj2" fmla="val 400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Fructose verstrooit een deel van het licht.</a:t>
            </a:r>
          </a:p>
        </p:txBody>
      </p: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8EDA68EA-A87E-374E-F043-4B8D8A29DD8D}"/>
              </a:ext>
            </a:extLst>
          </p:cNvPr>
          <p:cNvSpPr/>
          <p:nvPr/>
        </p:nvSpPr>
        <p:spPr>
          <a:xfrm>
            <a:off x="2959663" y="2247879"/>
            <a:ext cx="1862836" cy="811816"/>
          </a:xfrm>
          <a:prstGeom prst="cloudCallout">
            <a:avLst>
              <a:gd name="adj1" fmla="val 56157"/>
              <a:gd name="adj2" fmla="val 693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De structuur van fructose heeft invloed op de draaiing van het licht.</a:t>
            </a:r>
          </a:p>
        </p:txBody>
      </p:sp>
      <p:pic>
        <p:nvPicPr>
          <p:cNvPr id="10" name="Afbeelding 9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58451EC8-5641-8768-3CC4-D3ED87ECE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4" t="10877" r="10351" b="58629"/>
          <a:stretch/>
        </p:blipFill>
        <p:spPr>
          <a:xfrm rot="5400000" flipH="1">
            <a:off x="4552106" y="3315445"/>
            <a:ext cx="1617649" cy="1104266"/>
          </a:xfrm>
          <a:prstGeom prst="rect">
            <a:avLst/>
          </a:prstGeom>
        </p:spPr>
      </p:pic>
      <p:pic>
        <p:nvPicPr>
          <p:cNvPr id="12" name="Afbeelding 11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1879256D-B5D3-DAF6-01D5-41679FA7F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8442" r="58012" b="56222"/>
          <a:stretch/>
        </p:blipFill>
        <p:spPr>
          <a:xfrm rot="5400000" flipH="1">
            <a:off x="4809333" y="1435588"/>
            <a:ext cx="1330021" cy="1331089"/>
          </a:xfrm>
          <a:prstGeom prst="rect">
            <a:avLst/>
          </a:prstGeom>
        </p:spPr>
      </p:pic>
      <p:pic>
        <p:nvPicPr>
          <p:cNvPr id="14" name="Afbeelding 13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3C1816EF-21F8-0868-23C0-F26317C13D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61171" r="57255" b="11158"/>
          <a:stretch/>
        </p:blipFill>
        <p:spPr>
          <a:xfrm rot="5400000" flipH="1">
            <a:off x="-534691" y="849902"/>
            <a:ext cx="2143069" cy="1197438"/>
          </a:xfrm>
          <a:prstGeom prst="rect">
            <a:avLst/>
          </a:prstGeom>
        </p:spPr>
      </p:pic>
      <p:pic>
        <p:nvPicPr>
          <p:cNvPr id="16" name="Afbeelding 15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DF7BD5B7-A59A-C15A-6B5F-68E660AEE0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54152" r="54047" b="28166"/>
          <a:stretch/>
        </p:blipFill>
        <p:spPr>
          <a:xfrm rot="16200000">
            <a:off x="2374470" y="3381432"/>
            <a:ext cx="1573653" cy="952854"/>
          </a:xfrm>
          <a:prstGeom prst="rect">
            <a:avLst/>
          </a:prstGeom>
        </p:spPr>
      </p:pic>
      <p:pic>
        <p:nvPicPr>
          <p:cNvPr id="18" name="Afbeelding 17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3AF0E767-BC5C-833B-5F3C-17B6AB1B33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3" t="10049" r="6988" b="57406"/>
          <a:stretch/>
        </p:blipFill>
        <p:spPr>
          <a:xfrm rot="16200000">
            <a:off x="765682" y="1675838"/>
            <a:ext cx="1652706" cy="1086083"/>
          </a:xfrm>
          <a:prstGeom prst="rect">
            <a:avLst/>
          </a:prstGeom>
        </p:spPr>
      </p:pic>
      <p:pic>
        <p:nvPicPr>
          <p:cNvPr id="9" name="Afbeelding 8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EF2755AE-B0B5-D897-05B8-E96821CD32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5" t="-276" r="20327" b="62364"/>
          <a:stretch/>
        </p:blipFill>
        <p:spPr>
          <a:xfrm rot="16753030">
            <a:off x="-27267" y="2945392"/>
            <a:ext cx="1662009" cy="16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483784C4-EE87-2CC5-CE8D-8D0B43F4F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3" t="9109" r="21840" b="65574"/>
          <a:stretch/>
        </p:blipFill>
        <p:spPr>
          <a:xfrm rot="16400471">
            <a:off x="298719" y="3523258"/>
            <a:ext cx="1137494" cy="959761"/>
          </a:xfrm>
          <a:prstGeom prst="rect">
            <a:avLst/>
          </a:prstGeom>
        </p:spPr>
      </p:pic>
      <p:pic>
        <p:nvPicPr>
          <p:cNvPr id="7" name="Afbeelding 6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FE0A23D2-5677-C459-51CE-F9E4B70C0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1" t="55457" r="1534" b="23303"/>
          <a:stretch/>
        </p:blipFill>
        <p:spPr>
          <a:xfrm rot="16390401">
            <a:off x="2683580" y="3537405"/>
            <a:ext cx="1268864" cy="917926"/>
          </a:xfrm>
          <a:prstGeom prst="rect">
            <a:avLst/>
          </a:prstGeom>
        </p:spPr>
      </p:pic>
      <p:pic>
        <p:nvPicPr>
          <p:cNvPr id="9" name="Afbeelding 8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40D12E5D-21B6-5086-0EEF-C6FD4CF23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61171" r="57255" b="11158"/>
          <a:stretch/>
        </p:blipFill>
        <p:spPr>
          <a:xfrm rot="5400000" flipH="1">
            <a:off x="-472814" y="937294"/>
            <a:ext cx="2143069" cy="1197438"/>
          </a:xfrm>
          <a:prstGeom prst="rect">
            <a:avLst/>
          </a:prstGeom>
        </p:spPr>
      </p:pic>
      <p:pic>
        <p:nvPicPr>
          <p:cNvPr id="11" name="Afbeelding 10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7715AC86-54D8-6C08-B75F-E6B8FA73F1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6" t="9005" r="14322" b="68654"/>
          <a:stretch/>
        </p:blipFill>
        <p:spPr>
          <a:xfrm rot="16200000">
            <a:off x="707460" y="1825647"/>
            <a:ext cx="1774341" cy="1001323"/>
          </a:xfrm>
          <a:prstGeom prst="rect">
            <a:avLst/>
          </a:prstGeom>
        </p:spPr>
      </p:pic>
      <p:pic>
        <p:nvPicPr>
          <p:cNvPr id="13" name="Afbeelding 12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83E9C4B0-8511-EDF1-37EC-8CE43BABFD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2" t="56350" r="11485" b="16634"/>
          <a:stretch/>
        </p:blipFill>
        <p:spPr>
          <a:xfrm rot="16200000">
            <a:off x="4908366" y="1594134"/>
            <a:ext cx="1366140" cy="1001323"/>
          </a:xfrm>
          <a:prstGeom prst="rect">
            <a:avLst/>
          </a:prstGeom>
        </p:spPr>
      </p:pic>
      <p:pic>
        <p:nvPicPr>
          <p:cNvPr id="15" name="Afbeelding 14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4A59DF0B-F712-1A87-EE2C-17B9C92E00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6598" r="55932" b="55955"/>
          <a:stretch/>
        </p:blipFill>
        <p:spPr>
          <a:xfrm rot="16200000">
            <a:off x="4741763" y="3324285"/>
            <a:ext cx="1461289" cy="1294812"/>
          </a:xfrm>
          <a:prstGeom prst="rect">
            <a:avLst/>
          </a:prstGeom>
        </p:spPr>
      </p:pic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514E573B-BD94-2629-7979-E5333DF1E18C}"/>
              </a:ext>
            </a:extLst>
          </p:cNvPr>
          <p:cNvSpPr/>
          <p:nvPr/>
        </p:nvSpPr>
        <p:spPr>
          <a:xfrm>
            <a:off x="1883323" y="470539"/>
            <a:ext cx="3712841" cy="436158"/>
          </a:xfrm>
          <a:prstGeom prst="wedgeRoundRectCallout">
            <a:avLst>
              <a:gd name="adj1" fmla="val -65925"/>
              <a:gd name="adj2" fmla="val 1067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Frutiger Bold" panose="020B0702020504020204" pitchFamily="34" charset="0"/>
              </a:rPr>
              <a:t>Wat vind jij?</a:t>
            </a:r>
          </a:p>
        </p:txBody>
      </p:sp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F0F19372-6DC5-7A29-F316-5E7485D9EBFF}"/>
              </a:ext>
            </a:extLst>
          </p:cNvPr>
          <p:cNvSpPr/>
          <p:nvPr/>
        </p:nvSpPr>
        <p:spPr>
          <a:xfrm>
            <a:off x="2116584" y="1030215"/>
            <a:ext cx="1331089" cy="1006060"/>
          </a:xfrm>
          <a:prstGeom prst="cloudCallout">
            <a:avLst>
              <a:gd name="adj1" fmla="val -52501"/>
              <a:gd name="adj2" fmla="val 503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Voor verbranding is toch zuurstof nodig?</a:t>
            </a:r>
          </a:p>
        </p:txBody>
      </p:sp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8EAA18EA-B06A-A357-004D-4BC49B8BD9F5}"/>
              </a:ext>
            </a:extLst>
          </p:cNvPr>
          <p:cNvSpPr/>
          <p:nvPr/>
        </p:nvSpPr>
        <p:spPr>
          <a:xfrm>
            <a:off x="1665388" y="2965631"/>
            <a:ext cx="1331089" cy="1006060"/>
          </a:xfrm>
          <a:prstGeom prst="cloudCallout">
            <a:avLst>
              <a:gd name="adj1" fmla="val -74610"/>
              <a:gd name="adj2" fmla="val 117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Moet water dan voor de zuurstof zorgen?</a:t>
            </a:r>
          </a:p>
        </p:txBody>
      </p:sp>
      <p:sp>
        <p:nvSpPr>
          <p:cNvPr id="6" name="Gedachtewolkje: wolk 5">
            <a:extLst>
              <a:ext uri="{FF2B5EF4-FFF2-40B4-BE49-F238E27FC236}">
                <a16:creationId xmlns:a16="http://schemas.microsoft.com/office/drawing/2014/main" id="{DE5E3585-CB46-BF7D-6510-39247329B8FF}"/>
              </a:ext>
            </a:extLst>
          </p:cNvPr>
          <p:cNvSpPr/>
          <p:nvPr/>
        </p:nvSpPr>
        <p:spPr>
          <a:xfrm>
            <a:off x="3628413" y="2401329"/>
            <a:ext cx="1331089" cy="1006060"/>
          </a:xfrm>
          <a:prstGeom prst="cloudCallout">
            <a:avLst>
              <a:gd name="adj1" fmla="val 35145"/>
              <a:gd name="adj2" fmla="val 660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Is er wel lang genoeg gekookt?</a:t>
            </a:r>
          </a:p>
        </p:txBody>
      </p:sp>
      <p:sp>
        <p:nvSpPr>
          <p:cNvPr id="10" name="Gedachtewolkje: wolk 9">
            <a:extLst>
              <a:ext uri="{FF2B5EF4-FFF2-40B4-BE49-F238E27FC236}">
                <a16:creationId xmlns:a16="http://schemas.microsoft.com/office/drawing/2014/main" id="{ACF13EA6-4793-F18A-8969-FAF726C2EC0E}"/>
              </a:ext>
            </a:extLst>
          </p:cNvPr>
          <p:cNvSpPr/>
          <p:nvPr/>
        </p:nvSpPr>
        <p:spPr>
          <a:xfrm>
            <a:off x="3628413" y="1030215"/>
            <a:ext cx="1331089" cy="1006060"/>
          </a:xfrm>
          <a:prstGeom prst="cloudCallout">
            <a:avLst>
              <a:gd name="adj1" fmla="val 61992"/>
              <a:gd name="adj2" fmla="val 493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Is er nog iets anders dan stoom?</a:t>
            </a:r>
          </a:p>
        </p:txBody>
      </p:sp>
    </p:spTree>
    <p:extLst>
      <p:ext uri="{BB962C8B-B14F-4D97-AF65-F5344CB8AC3E}">
        <p14:creationId xmlns:p14="http://schemas.microsoft.com/office/powerpoint/2010/main" val="104791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FF867A1F-BCA3-D4AA-86C5-947F9350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52442" r="51996" b="7543"/>
          <a:stretch/>
        </p:blipFill>
        <p:spPr>
          <a:xfrm rot="16516665">
            <a:off x="4740633" y="3316365"/>
            <a:ext cx="1542618" cy="1148896"/>
          </a:xfrm>
          <a:prstGeom prst="rect">
            <a:avLst/>
          </a:prstGeom>
        </p:spPr>
      </p:pic>
      <p:pic>
        <p:nvPicPr>
          <p:cNvPr id="7" name="Afbeelding 6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C1656DEF-7D27-EB7F-6357-0ADD1ADDB6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4" t="55815" r="7807" b="13411"/>
          <a:stretch/>
        </p:blipFill>
        <p:spPr>
          <a:xfrm rot="15977959">
            <a:off x="4616890" y="1762021"/>
            <a:ext cx="1675515" cy="997283"/>
          </a:xfrm>
          <a:prstGeom prst="rect">
            <a:avLst/>
          </a:prstGeom>
        </p:spPr>
      </p:pic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4A204CE8-CC41-27F1-20E1-B04B6A1B51AF}"/>
              </a:ext>
            </a:extLst>
          </p:cNvPr>
          <p:cNvSpPr/>
          <p:nvPr/>
        </p:nvSpPr>
        <p:spPr>
          <a:xfrm>
            <a:off x="1711003" y="433874"/>
            <a:ext cx="3712841" cy="580928"/>
          </a:xfrm>
          <a:prstGeom prst="wedgeRoundRectCallout">
            <a:avLst>
              <a:gd name="adj1" fmla="val -65925"/>
              <a:gd name="adj2" fmla="val 1067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1" dirty="0">
                <a:solidFill>
                  <a:schemeClr val="tx1"/>
                </a:solidFill>
                <a:latin typeface="Frutiger Bold" panose="020B0702020504020204" pitchFamily="34" charset="0"/>
              </a:rPr>
              <a:t>Wat vind jij?</a:t>
            </a:r>
            <a:br>
              <a:rPr lang="nl-NL" sz="1101" dirty="0">
                <a:solidFill>
                  <a:schemeClr val="tx1"/>
                </a:solidFill>
                <a:latin typeface="Frutiger Bold" panose="020B0702020504020204" pitchFamily="34" charset="0"/>
              </a:rPr>
            </a:br>
            <a:r>
              <a:rPr lang="nl-NL" sz="1101" dirty="0">
                <a:solidFill>
                  <a:schemeClr val="tx1"/>
                </a:solidFill>
                <a:latin typeface="Frutiger Bold" panose="020B0702020504020204" pitchFamily="34" charset="0"/>
                <a:ea typeface="Times New Roman" panose="02020603050405020304" pitchFamily="18" charset="0"/>
              </a:rPr>
              <a:t>Het elastiek wordt korter, want ... </a:t>
            </a:r>
            <a:endParaRPr lang="nl-NL" sz="1101" dirty="0">
              <a:solidFill>
                <a:schemeClr val="tx1"/>
              </a:solidFill>
              <a:latin typeface="Frutiger Bold" panose="020B0702020504020204" pitchFamily="34" charset="0"/>
              <a:ea typeface="Calibri" panose="020F0502020204030204" pitchFamily="34" charset="0"/>
            </a:endParaRPr>
          </a:p>
          <a:p>
            <a:pPr algn="ctr"/>
            <a:endParaRPr lang="nl-NL" sz="1101" dirty="0">
              <a:solidFill>
                <a:schemeClr val="tx1"/>
              </a:solidFill>
              <a:latin typeface="Frutiger Bold" panose="020B0702020504020204" pitchFamily="34" charset="0"/>
            </a:endParaRPr>
          </a:p>
        </p:txBody>
      </p:sp>
      <p:pic>
        <p:nvPicPr>
          <p:cNvPr id="9" name="Afbeelding 8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F94C23E1-6D59-BCA3-D070-90B58BFA0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61171" r="57255" b="11158"/>
          <a:stretch/>
        </p:blipFill>
        <p:spPr>
          <a:xfrm rot="5400000" flipH="1">
            <a:off x="-479691" y="1185965"/>
            <a:ext cx="2143069" cy="1197438"/>
          </a:xfrm>
          <a:prstGeom prst="rect">
            <a:avLst/>
          </a:prstGeom>
        </p:spPr>
      </p:pic>
      <p:pic>
        <p:nvPicPr>
          <p:cNvPr id="10" name="Afbeelding 9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8A2F87EA-4D7C-0F04-7DE5-CFFC39543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6" t="9005" r="14322" b="68654"/>
          <a:stretch/>
        </p:blipFill>
        <p:spPr>
          <a:xfrm rot="16200000">
            <a:off x="-162362" y="3456444"/>
            <a:ext cx="1774341" cy="1001323"/>
          </a:xfrm>
          <a:prstGeom prst="rect">
            <a:avLst/>
          </a:prstGeom>
        </p:spPr>
      </p:pic>
      <p:pic>
        <p:nvPicPr>
          <p:cNvPr id="11" name="Afbeelding 10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CA56994D-F658-ADF8-FCB1-750D7727E1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8442" r="58012" b="56222"/>
          <a:stretch/>
        </p:blipFill>
        <p:spPr>
          <a:xfrm rot="16200000">
            <a:off x="1045992" y="1648648"/>
            <a:ext cx="1330021" cy="1331089"/>
          </a:xfrm>
          <a:prstGeom prst="rect">
            <a:avLst/>
          </a:prstGeom>
        </p:spPr>
      </p:pic>
      <p:sp>
        <p:nvSpPr>
          <p:cNvPr id="12" name="Gedachtewolkje: wolk 11">
            <a:extLst>
              <a:ext uri="{FF2B5EF4-FFF2-40B4-BE49-F238E27FC236}">
                <a16:creationId xmlns:a16="http://schemas.microsoft.com/office/drawing/2014/main" id="{AA408D87-EB06-A8DF-04AA-0497775525FE}"/>
              </a:ext>
            </a:extLst>
          </p:cNvPr>
          <p:cNvSpPr/>
          <p:nvPr/>
        </p:nvSpPr>
        <p:spPr>
          <a:xfrm>
            <a:off x="2048100" y="1109268"/>
            <a:ext cx="1425749" cy="1067383"/>
          </a:xfrm>
          <a:prstGeom prst="cloudCallout">
            <a:avLst>
              <a:gd name="adj1" fmla="val -52501"/>
              <a:gd name="adj2" fmla="val 503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Dat is de wereld op z'n kop, bij verwarmen zet een stof toch uit? </a:t>
            </a:r>
          </a:p>
        </p:txBody>
      </p:sp>
      <p:sp>
        <p:nvSpPr>
          <p:cNvPr id="13" name="Gedachtewolkje: wolk 12">
            <a:extLst>
              <a:ext uri="{FF2B5EF4-FFF2-40B4-BE49-F238E27FC236}">
                <a16:creationId xmlns:a16="http://schemas.microsoft.com/office/drawing/2014/main" id="{EFA419A3-480F-25FC-6248-E63BA936E871}"/>
              </a:ext>
            </a:extLst>
          </p:cNvPr>
          <p:cNvSpPr/>
          <p:nvPr/>
        </p:nvSpPr>
        <p:spPr>
          <a:xfrm>
            <a:off x="1345594" y="2856217"/>
            <a:ext cx="1331089" cy="1006060"/>
          </a:xfrm>
          <a:prstGeom prst="cloudCallout">
            <a:avLst>
              <a:gd name="adj1" fmla="val -66386"/>
              <a:gd name="adj2" fmla="val 591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De warmte moet wel wat doen met de keten. </a:t>
            </a:r>
          </a:p>
        </p:txBody>
      </p:sp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B89BD069-4BC5-CA29-0BB7-1EAE9571EA28}"/>
              </a:ext>
            </a:extLst>
          </p:cNvPr>
          <p:cNvSpPr/>
          <p:nvPr/>
        </p:nvSpPr>
        <p:spPr>
          <a:xfrm>
            <a:off x="3671541" y="1170883"/>
            <a:ext cx="1197438" cy="663780"/>
          </a:xfrm>
          <a:prstGeom prst="wedgeRoundRectCallout">
            <a:avLst>
              <a:gd name="adj1" fmla="val 64485"/>
              <a:gd name="adj2" fmla="val 8124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Dan moet het elastiek wel dikker worden. </a:t>
            </a:r>
          </a:p>
        </p:txBody>
      </p:sp>
      <p:sp>
        <p:nvSpPr>
          <p:cNvPr id="15" name="Gedachtewolkje: wolk 14">
            <a:extLst>
              <a:ext uri="{FF2B5EF4-FFF2-40B4-BE49-F238E27FC236}">
                <a16:creationId xmlns:a16="http://schemas.microsoft.com/office/drawing/2014/main" id="{9DCF2326-FEF5-B36B-F146-8A6FF00FA7E5}"/>
              </a:ext>
            </a:extLst>
          </p:cNvPr>
          <p:cNvSpPr/>
          <p:nvPr/>
        </p:nvSpPr>
        <p:spPr>
          <a:xfrm>
            <a:off x="3491905" y="2637914"/>
            <a:ext cx="1233643" cy="803546"/>
          </a:xfrm>
          <a:prstGeom prst="cloudCallout">
            <a:avLst>
              <a:gd name="adj1" fmla="val 53466"/>
              <a:gd name="adj2" fmla="val 61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Komen de ketens dan verder uit elkaar? </a:t>
            </a:r>
          </a:p>
        </p:txBody>
      </p:sp>
      <p:pic>
        <p:nvPicPr>
          <p:cNvPr id="17" name="Afbeelding 16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D03C687C-7D23-DF20-6EF2-488C69EFF0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5" t="50474" r="27565" b="15170"/>
          <a:stretch/>
        </p:blipFill>
        <p:spPr>
          <a:xfrm rot="14244567">
            <a:off x="2659998" y="3611386"/>
            <a:ext cx="848590" cy="11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5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638D0636-5010-BD9D-0F5E-4D597CF86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61171" r="57255" b="11158"/>
          <a:stretch/>
        </p:blipFill>
        <p:spPr>
          <a:xfrm rot="5400000" flipH="1">
            <a:off x="-472816" y="971669"/>
            <a:ext cx="2143069" cy="1197438"/>
          </a:xfrm>
          <a:prstGeom prst="rect">
            <a:avLst/>
          </a:prstGeom>
        </p:spPr>
      </p:pic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031B5F61-0E5A-B71B-8C86-C6B26AD43B87}"/>
              </a:ext>
            </a:extLst>
          </p:cNvPr>
          <p:cNvSpPr/>
          <p:nvPr/>
        </p:nvSpPr>
        <p:spPr>
          <a:xfrm>
            <a:off x="1883321" y="504914"/>
            <a:ext cx="3712841" cy="436158"/>
          </a:xfrm>
          <a:prstGeom prst="wedgeRoundRectCallout">
            <a:avLst>
              <a:gd name="adj1" fmla="val -65925"/>
              <a:gd name="adj2" fmla="val 1067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Frutiger Bold" panose="020B0702020504020204" pitchFamily="34" charset="0"/>
              </a:rPr>
              <a:t>Wat vind jij?</a:t>
            </a:r>
          </a:p>
        </p:txBody>
      </p:sp>
      <p:pic>
        <p:nvPicPr>
          <p:cNvPr id="7" name="Afbeelding 6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8BDDEDA6-1DA9-085F-8B03-927228CAA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8442" r="58012" b="60717"/>
          <a:stretch/>
        </p:blipFill>
        <p:spPr>
          <a:xfrm rot="4915989" flipH="1">
            <a:off x="6343562" y="-1769766"/>
            <a:ext cx="1709082" cy="1322545"/>
          </a:xfrm>
          <a:prstGeom prst="rect">
            <a:avLst/>
          </a:prstGeom>
        </p:spPr>
      </p:pic>
      <p:pic>
        <p:nvPicPr>
          <p:cNvPr id="8" name="Afbeelding 7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CA468375-A3DE-A96B-4927-096A20EFC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2" t="56350" r="11485" b="16634"/>
          <a:stretch/>
        </p:blipFill>
        <p:spPr>
          <a:xfrm rot="16200000">
            <a:off x="803889" y="1831302"/>
            <a:ext cx="1366140" cy="1001323"/>
          </a:xfrm>
          <a:prstGeom prst="rect">
            <a:avLst/>
          </a:prstGeom>
        </p:spPr>
      </p:pic>
      <p:pic>
        <p:nvPicPr>
          <p:cNvPr id="9" name="Afbeelding 8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D6F6873E-F4FC-727B-D71B-45922BFD1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3" t="9109" r="21840" b="65574"/>
          <a:stretch/>
        </p:blipFill>
        <p:spPr>
          <a:xfrm rot="5199529" flipH="1">
            <a:off x="4595628" y="3553708"/>
            <a:ext cx="1315216" cy="963651"/>
          </a:xfrm>
          <a:prstGeom prst="rect">
            <a:avLst/>
          </a:prstGeom>
        </p:spPr>
      </p:pic>
      <p:pic>
        <p:nvPicPr>
          <p:cNvPr id="10" name="Afbeelding 9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97471052-42FD-3BDE-C33C-91487B7DD1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6598" r="55932" b="55955"/>
          <a:stretch/>
        </p:blipFill>
        <p:spPr>
          <a:xfrm rot="16200000">
            <a:off x="240242" y="3246310"/>
            <a:ext cx="1461289" cy="1294812"/>
          </a:xfrm>
          <a:prstGeom prst="rect">
            <a:avLst/>
          </a:prstGeom>
        </p:spPr>
      </p:pic>
      <p:sp>
        <p:nvSpPr>
          <p:cNvPr id="11" name="Tekstballon: rechthoek met afgeronde hoeken 10">
            <a:extLst>
              <a:ext uri="{FF2B5EF4-FFF2-40B4-BE49-F238E27FC236}">
                <a16:creationId xmlns:a16="http://schemas.microsoft.com/office/drawing/2014/main" id="{8ACE243F-D26B-7C0C-9A82-99AED0C545E4}"/>
              </a:ext>
            </a:extLst>
          </p:cNvPr>
          <p:cNvSpPr/>
          <p:nvPr/>
        </p:nvSpPr>
        <p:spPr>
          <a:xfrm>
            <a:off x="3447158" y="1104158"/>
            <a:ext cx="1197438" cy="663780"/>
          </a:xfrm>
          <a:prstGeom prst="wedgeRoundRectCallout">
            <a:avLst>
              <a:gd name="adj1" fmla="val 60555"/>
              <a:gd name="adj2" fmla="val 10656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Voor verbranding is altijd zuurstof nodig.</a:t>
            </a:r>
          </a:p>
        </p:txBody>
      </p:sp>
      <p:sp>
        <p:nvSpPr>
          <p:cNvPr id="12" name="Gedachtewolkje: wolk 11">
            <a:extLst>
              <a:ext uri="{FF2B5EF4-FFF2-40B4-BE49-F238E27FC236}">
                <a16:creationId xmlns:a16="http://schemas.microsoft.com/office/drawing/2014/main" id="{4C2E2AD9-9DFC-9F74-71B0-170E98F0274F}"/>
              </a:ext>
            </a:extLst>
          </p:cNvPr>
          <p:cNvSpPr/>
          <p:nvPr/>
        </p:nvSpPr>
        <p:spPr>
          <a:xfrm>
            <a:off x="2030439" y="1169195"/>
            <a:ext cx="1331089" cy="1006060"/>
          </a:xfrm>
          <a:prstGeom prst="cloudCallout">
            <a:avLst>
              <a:gd name="adj1" fmla="val -52501"/>
              <a:gd name="adj2" fmla="val 503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Zwavel kan ook branden zonder toevoeging</a:t>
            </a:r>
          </a:p>
        </p:txBody>
      </p:sp>
      <p:sp>
        <p:nvSpPr>
          <p:cNvPr id="13" name="Gedachtewolkje: wolk 12">
            <a:extLst>
              <a:ext uri="{FF2B5EF4-FFF2-40B4-BE49-F238E27FC236}">
                <a16:creationId xmlns:a16="http://schemas.microsoft.com/office/drawing/2014/main" id="{9AB1C1EE-53ED-62CB-4719-EE8E6C2A0C9C}"/>
              </a:ext>
            </a:extLst>
          </p:cNvPr>
          <p:cNvSpPr/>
          <p:nvPr/>
        </p:nvSpPr>
        <p:spPr>
          <a:xfrm>
            <a:off x="1728816" y="2488674"/>
            <a:ext cx="1331089" cy="1006060"/>
          </a:xfrm>
          <a:prstGeom prst="cloudCallout">
            <a:avLst>
              <a:gd name="adj1" fmla="val -65732"/>
              <a:gd name="adj2" fmla="val 392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Wordt nitraat ook in buskruit gebruikt? </a:t>
            </a:r>
          </a:p>
        </p:txBody>
      </p:sp>
      <p:sp>
        <p:nvSpPr>
          <p:cNvPr id="14" name="Gedachtewolkje: wolk 13">
            <a:extLst>
              <a:ext uri="{FF2B5EF4-FFF2-40B4-BE49-F238E27FC236}">
                <a16:creationId xmlns:a16="http://schemas.microsoft.com/office/drawing/2014/main" id="{F1602A0B-B486-9824-F4EF-DD35214F2F38}"/>
              </a:ext>
            </a:extLst>
          </p:cNvPr>
          <p:cNvSpPr/>
          <p:nvPr/>
        </p:nvSpPr>
        <p:spPr>
          <a:xfrm>
            <a:off x="3429964" y="2660042"/>
            <a:ext cx="1331089" cy="1006060"/>
          </a:xfrm>
          <a:prstGeom prst="cloudCallout">
            <a:avLst>
              <a:gd name="adj1" fmla="val 46622"/>
              <a:gd name="adj2" fmla="val 476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Levert nitraat dan de zuurstof? </a:t>
            </a:r>
          </a:p>
        </p:txBody>
      </p:sp>
      <p:pic>
        <p:nvPicPr>
          <p:cNvPr id="16" name="Afbeelding 15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5FEE0D78-E3EE-58D3-E31C-FEE31584C4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4" t="9823" r="1891" b="75882"/>
          <a:stretch/>
        </p:blipFill>
        <p:spPr>
          <a:xfrm rot="16200000">
            <a:off x="2605264" y="3619351"/>
            <a:ext cx="1252193" cy="832362"/>
          </a:xfrm>
          <a:prstGeom prst="rect">
            <a:avLst/>
          </a:prstGeom>
        </p:spPr>
      </p:pic>
      <p:pic>
        <p:nvPicPr>
          <p:cNvPr id="20" name="Afbeelding 19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1E7A1A6F-0650-C71A-225F-B837F986EF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5" t="-276" r="20327" b="62364"/>
          <a:stretch/>
        </p:blipFill>
        <p:spPr>
          <a:xfrm rot="4846970" flipH="1">
            <a:off x="4435518" y="1461230"/>
            <a:ext cx="1662009" cy="1640541"/>
          </a:xfrm>
          <a:prstGeom prst="rect">
            <a:avLst/>
          </a:prstGeom>
        </p:spPr>
      </p:pic>
      <p:pic>
        <p:nvPicPr>
          <p:cNvPr id="2" name="Afbeelding 1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3AAEE6CE-AA06-655A-3220-A4B9E1CB8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61171" r="57255" b="11158"/>
          <a:stretch/>
        </p:blipFill>
        <p:spPr>
          <a:xfrm rot="5400000" flipH="1">
            <a:off x="-472816" y="971669"/>
            <a:ext cx="2143069" cy="1197438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03753266-9A22-F8FB-663C-A248E3110F2F}"/>
              </a:ext>
            </a:extLst>
          </p:cNvPr>
          <p:cNvSpPr/>
          <p:nvPr/>
        </p:nvSpPr>
        <p:spPr>
          <a:xfrm>
            <a:off x="1883321" y="504916"/>
            <a:ext cx="3712841" cy="436158"/>
          </a:xfrm>
          <a:prstGeom prst="wedgeRoundRectCallout">
            <a:avLst>
              <a:gd name="adj1" fmla="val -65925"/>
              <a:gd name="adj2" fmla="val 1067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Frutiger Bold" panose="020B0702020504020204" pitchFamily="34" charset="0"/>
              </a:rPr>
              <a:t>Wat vind jij?</a:t>
            </a:r>
          </a:p>
        </p:txBody>
      </p:sp>
    </p:spTree>
    <p:extLst>
      <p:ext uri="{BB962C8B-B14F-4D97-AF65-F5344CB8AC3E}">
        <p14:creationId xmlns:p14="http://schemas.microsoft.com/office/powerpoint/2010/main" val="263948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24984E4B-A7DF-C003-34FF-693225C37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61171" r="57255" b="11158"/>
          <a:stretch/>
        </p:blipFill>
        <p:spPr>
          <a:xfrm rot="5400000" flipH="1">
            <a:off x="-376561" y="992294"/>
            <a:ext cx="2143069" cy="1197438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2E3D9636-8951-4B5D-AC6C-3A6F0536DE11}"/>
              </a:ext>
            </a:extLst>
          </p:cNvPr>
          <p:cNvSpPr/>
          <p:nvPr/>
        </p:nvSpPr>
        <p:spPr>
          <a:xfrm>
            <a:off x="1979576" y="525541"/>
            <a:ext cx="3712841" cy="436158"/>
          </a:xfrm>
          <a:prstGeom prst="wedgeRoundRectCallout">
            <a:avLst>
              <a:gd name="adj1" fmla="val -65925"/>
              <a:gd name="adj2" fmla="val 1067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Frutiger Bold" panose="020B0702020504020204" pitchFamily="34" charset="0"/>
              </a:rPr>
              <a:t>Wat denk jij?</a:t>
            </a:r>
          </a:p>
        </p:txBody>
      </p:sp>
      <p:pic>
        <p:nvPicPr>
          <p:cNvPr id="6" name="Afbeelding 5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8A3014E3-D523-A97B-4415-82A9AE53A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6" t="9005" r="14322" b="68654"/>
          <a:stretch/>
        </p:blipFill>
        <p:spPr>
          <a:xfrm rot="5400000" flipH="1">
            <a:off x="4320020" y="3402371"/>
            <a:ext cx="1774341" cy="1001323"/>
          </a:xfrm>
          <a:prstGeom prst="rect">
            <a:avLst/>
          </a:prstGeom>
        </p:spPr>
      </p:pic>
      <p:pic>
        <p:nvPicPr>
          <p:cNvPr id="7" name="Afbeelding 6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66F6EEFF-3AAB-2BCF-099D-4F9042548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3" t="9109" r="21840" b="65574"/>
          <a:stretch/>
        </p:blipFill>
        <p:spPr>
          <a:xfrm rot="5199529" flipH="1">
            <a:off x="1003735" y="1894558"/>
            <a:ext cx="1315216" cy="963651"/>
          </a:xfrm>
          <a:prstGeom prst="rect">
            <a:avLst/>
          </a:prstGeom>
        </p:spPr>
      </p:pic>
      <p:pic>
        <p:nvPicPr>
          <p:cNvPr id="8" name="Afbeelding 7" descr="Afbeelding met schets, Lijnillustraties, tekening, illustratie&#10;&#10;Automatisch gegenereerde beschrijving">
            <a:extLst>
              <a:ext uri="{FF2B5EF4-FFF2-40B4-BE49-F238E27FC236}">
                <a16:creationId xmlns:a16="http://schemas.microsoft.com/office/drawing/2014/main" id="{B796AF97-C5A0-D9B3-FB56-2D22786E4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52442" r="51996" b="7543"/>
          <a:stretch/>
        </p:blipFill>
        <p:spPr>
          <a:xfrm rot="16516665">
            <a:off x="4578180" y="1669016"/>
            <a:ext cx="1542618" cy="1148896"/>
          </a:xfrm>
          <a:prstGeom prst="rect">
            <a:avLst/>
          </a:prstGeom>
        </p:spPr>
      </p:pic>
      <p:pic>
        <p:nvPicPr>
          <p:cNvPr id="9" name="Afbeelding 8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ACA7B531-A431-0A3C-58F4-C26DFF8352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6598" r="55932" b="55955"/>
          <a:stretch/>
        </p:blipFill>
        <p:spPr>
          <a:xfrm rot="16200000">
            <a:off x="336497" y="3266935"/>
            <a:ext cx="1461289" cy="1294812"/>
          </a:xfrm>
          <a:prstGeom prst="rect">
            <a:avLst/>
          </a:prstGeom>
        </p:spPr>
      </p:pic>
      <p:sp>
        <p:nvSpPr>
          <p:cNvPr id="11" name="Gedachtewolkje: wolk 10">
            <a:extLst>
              <a:ext uri="{FF2B5EF4-FFF2-40B4-BE49-F238E27FC236}">
                <a16:creationId xmlns:a16="http://schemas.microsoft.com/office/drawing/2014/main" id="{D518122B-DCC3-2D8C-04B4-079881686D27}"/>
              </a:ext>
            </a:extLst>
          </p:cNvPr>
          <p:cNvSpPr/>
          <p:nvPr/>
        </p:nvSpPr>
        <p:spPr>
          <a:xfrm>
            <a:off x="2079520" y="1135150"/>
            <a:ext cx="1331089" cy="1006060"/>
          </a:xfrm>
          <a:prstGeom prst="cloudCallout">
            <a:avLst>
              <a:gd name="adj1" fmla="val -52501"/>
              <a:gd name="adj2" fmla="val 503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Spijkers zullen niet roesten wanneer je ze </a:t>
            </a:r>
            <a:r>
              <a:rPr lang="nl-NL" sz="900">
                <a:solidFill>
                  <a:schemeClr val="tx1"/>
                </a:solidFill>
                <a:latin typeface="Frutiger Light Condensed" panose="020B0406020504020204" pitchFamily="34" charset="0"/>
              </a:rPr>
              <a:t>koel bewaart.</a:t>
            </a:r>
            <a:endParaRPr lang="nl-NL" sz="900" dirty="0">
              <a:solidFill>
                <a:schemeClr val="tx1"/>
              </a:solidFill>
              <a:latin typeface="Frutiger Light Condensed" panose="020B0406020504020204" pitchFamily="34" charset="0"/>
            </a:endParaRPr>
          </a:p>
        </p:txBody>
      </p:sp>
      <p:sp>
        <p:nvSpPr>
          <p:cNvPr id="12" name="Gedachtewolkje: wolk 11">
            <a:extLst>
              <a:ext uri="{FF2B5EF4-FFF2-40B4-BE49-F238E27FC236}">
                <a16:creationId xmlns:a16="http://schemas.microsoft.com/office/drawing/2014/main" id="{5BE0832D-CD76-9FF8-8A2D-D7CDBBC67AAC}"/>
              </a:ext>
            </a:extLst>
          </p:cNvPr>
          <p:cNvSpPr/>
          <p:nvPr/>
        </p:nvSpPr>
        <p:spPr>
          <a:xfrm>
            <a:off x="1825071" y="2509299"/>
            <a:ext cx="1331089" cy="1006060"/>
          </a:xfrm>
          <a:prstGeom prst="cloudCallout">
            <a:avLst>
              <a:gd name="adj1" fmla="val -65732"/>
              <a:gd name="adj2" fmla="val 392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Spijkers gaan roesten wanneer ze nat worden. </a:t>
            </a:r>
          </a:p>
        </p:txBody>
      </p:sp>
      <p:sp>
        <p:nvSpPr>
          <p:cNvPr id="13" name="Gedachtewolkje: wolk 12">
            <a:extLst>
              <a:ext uri="{FF2B5EF4-FFF2-40B4-BE49-F238E27FC236}">
                <a16:creationId xmlns:a16="http://schemas.microsoft.com/office/drawing/2014/main" id="{8079D372-61E8-A0B2-3B0F-8F228B6EBBB5}"/>
              </a:ext>
            </a:extLst>
          </p:cNvPr>
          <p:cNvSpPr/>
          <p:nvPr/>
        </p:nvSpPr>
        <p:spPr>
          <a:xfrm>
            <a:off x="3386861" y="2229363"/>
            <a:ext cx="1463670" cy="1091358"/>
          </a:xfrm>
          <a:prstGeom prst="cloudCallout">
            <a:avLst>
              <a:gd name="adj1" fmla="val 55469"/>
              <a:gd name="adj2" fmla="val 600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Spijkers zullen niet roesten wanneer ze helemaal onder water liggen.</a:t>
            </a:r>
          </a:p>
        </p:txBody>
      </p:sp>
      <p:sp>
        <p:nvSpPr>
          <p:cNvPr id="14" name="Gedachtewolkje: wolk 13">
            <a:extLst>
              <a:ext uri="{FF2B5EF4-FFF2-40B4-BE49-F238E27FC236}">
                <a16:creationId xmlns:a16="http://schemas.microsoft.com/office/drawing/2014/main" id="{318DEB15-7E92-2BE0-DD3D-02EAF1BBA543}"/>
              </a:ext>
            </a:extLst>
          </p:cNvPr>
          <p:cNvSpPr/>
          <p:nvPr/>
        </p:nvSpPr>
        <p:spPr>
          <a:xfrm>
            <a:off x="3594377" y="1022517"/>
            <a:ext cx="1383426" cy="1006060"/>
          </a:xfrm>
          <a:prstGeom prst="cloudCallout">
            <a:avLst>
              <a:gd name="adj1" fmla="val 47940"/>
              <a:gd name="adj2" fmla="val 558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Frutiger Light Condensed" panose="020B0406020504020204" pitchFamily="34" charset="0"/>
              </a:rPr>
              <a:t>Spijkers roesten sneller wanneer je ze bij roestige spijkers legt.</a:t>
            </a:r>
          </a:p>
        </p:txBody>
      </p:sp>
      <p:pic>
        <p:nvPicPr>
          <p:cNvPr id="18" name="Afbeelding 17" descr="Afbeelding met schets, schroeven&#10;&#10;Automatisch gegenereerde beschrijving">
            <a:extLst>
              <a:ext uri="{FF2B5EF4-FFF2-40B4-BE49-F238E27FC236}">
                <a16:creationId xmlns:a16="http://schemas.microsoft.com/office/drawing/2014/main" id="{11FB59E4-9A53-1D82-2FE0-8E58BAE394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56694" r="41426" b="22461"/>
          <a:stretch/>
        </p:blipFill>
        <p:spPr>
          <a:xfrm rot="18010801">
            <a:off x="3027027" y="3627008"/>
            <a:ext cx="587407" cy="7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00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2626</TotalTime>
  <Words>207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Frutiger Bold</vt:lpstr>
      <vt:lpstr>Frutiger Light Condensed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W. Oosterman</dc:creator>
  <cp:lastModifiedBy>Henny Kramers</cp:lastModifiedBy>
  <cp:revision>12</cp:revision>
  <cp:lastPrinted>2023-10-02T17:42:23Z</cp:lastPrinted>
  <dcterms:created xsi:type="dcterms:W3CDTF">2023-09-22T04:52:39Z</dcterms:created>
  <dcterms:modified xsi:type="dcterms:W3CDTF">2023-10-31T21:09:08Z</dcterms:modified>
</cp:coreProperties>
</file>